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
  </p:notesMasterIdLst>
  <p:sldIdLst>
    <p:sldId id="264" r:id="rId2"/>
    <p:sldId id="267" r:id="rId3"/>
  </p:sldIdLst>
  <p:sldSz cx="10691813" cy="7559675"/>
  <p:notesSz cx="10018713" cy="6888163"/>
  <p:embeddedFontLst>
    <p:embeddedFont>
      <p:font typeface="M PLUS 1p" panose="020B0600070205080204" charset="-128"/>
      <p:regular r:id="rId5"/>
      <p:bold r:id="rId6"/>
    </p:embeddedFont>
    <p:embeddedFont>
      <p:font typeface="メイリオ" panose="020B0604030504040204" pitchFamily="50" charset="-128"/>
      <p:regular r:id="rId7"/>
      <p:bold r:id="rId8"/>
      <p:italic r:id="rId9"/>
      <p:boldItalic r:id="rId10"/>
    </p:embeddedFont>
    <p:embeddedFont>
      <p:font typeface="メイリオ" panose="020B0604030504040204" pitchFamily="50" charset="-128"/>
      <p:regular r:id="rId7"/>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04">
          <p15:clr>
            <a:srgbClr val="00FFFF"/>
          </p15:clr>
        </p15:guide>
        <p15:guide id="2" pos="3368">
          <p15:clr>
            <a:srgbClr val="00FFFF"/>
          </p15:clr>
        </p15:guide>
        <p15:guide id="3" pos="6735">
          <p15:clr>
            <a:srgbClr val="9AA0A6"/>
          </p15:clr>
        </p15:guide>
        <p15:guide id="4">
          <p15:clr>
            <a:srgbClr val="A4A3A4"/>
          </p15:clr>
        </p15:guide>
        <p15:guide id="5" orient="horz">
          <p15:clr>
            <a:srgbClr val="A4A3A4"/>
          </p15:clr>
        </p15:guide>
        <p15:guide id="6" orient="horz" pos="4762">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aKviDp5I4NWewZu7sRplEZBgoH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A9992D-A3A2-B10D-0E8D-B02E6C3BAB60}" name="株式会社HRbase" initials="HRbase" userId="株式会社HRbase" providerId="None"/>
  <p188:author id="{DD8133A1-A11E-6B12-A0CF-790D7E9C24A1}" name="Maiko Hara" initials="MH" userId="4bd83a7f7cba4fd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F5"/>
    <a:srgbClr val="F0FFE1"/>
    <a:srgbClr val="CCFFCC"/>
    <a:srgbClr val="3F5C8D"/>
    <a:srgbClr val="B0BD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98"/>
    <p:restoredTop sz="94665"/>
  </p:normalViewPr>
  <p:slideViewPr>
    <p:cSldViewPr snapToGrid="0">
      <p:cViewPr varScale="1">
        <p:scale>
          <a:sx n="94" d="100"/>
          <a:sy n="94" d="100"/>
        </p:scale>
        <p:origin x="1134" y="90"/>
      </p:cViewPr>
      <p:guideLst>
        <p:guide orient="horz" pos="2404"/>
        <p:guide pos="3368"/>
        <p:guide pos="6735"/>
        <p:guide/>
        <p:guide orient="horz"/>
        <p:guide orient="horz" pos="47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2.fntdata"/><Relationship Id="rId32" Type="http://schemas.microsoft.com/office/2018/10/relationships/authors" Target="authors.xml"/><Relationship Id="rId5"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font" Target="fonts/font6.fntdata"/><Relationship Id="rId31"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font" Target="fonts/font5.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182938" y="515938"/>
            <a:ext cx="3652837" cy="2582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001872" y="3271879"/>
            <a:ext cx="8014970" cy="3099673"/>
          </a:xfrm>
          <a:prstGeom prst="rect">
            <a:avLst/>
          </a:prstGeom>
          <a:noFill/>
          <a:ln>
            <a:noFill/>
          </a:ln>
        </p:spPr>
        <p:txBody>
          <a:bodyPr spcFirstLastPara="1" wrap="square" lIns="96550" tIns="96550" rIns="96550" bIns="96550"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ユーザー設定レイアウト 1 1" preserve="1">
  <p:cSld name="2_ユーザー設定レイアウト 1 1">
    <p:spTree>
      <p:nvGrpSpPr>
        <p:cNvPr id="1" name="Shape 9"/>
        <p:cNvGrpSpPr/>
        <p:nvPr/>
      </p:nvGrpSpPr>
      <p:grpSpPr>
        <a:xfrm>
          <a:off x="0" y="0"/>
          <a:ext cx="0" cy="0"/>
          <a:chOff x="0" y="0"/>
          <a:chExt cx="0" cy="0"/>
        </a:xfrm>
      </p:grpSpPr>
      <p:sp>
        <p:nvSpPr>
          <p:cNvPr id="10" name="Google Shape;10;g3ec958b44c4_0_208"/>
          <p:cNvSpPr/>
          <p:nvPr/>
        </p:nvSpPr>
        <p:spPr>
          <a:xfrm>
            <a:off x="0" y="0"/>
            <a:ext cx="10691700" cy="7559700"/>
          </a:xfrm>
          <a:prstGeom prst="rect">
            <a:avLst/>
          </a:prstGeom>
          <a:solidFill>
            <a:srgbClr val="9ED5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 name="Google Shape;11;g3ec958b44c4_0_208"/>
          <p:cNvSpPr/>
          <p:nvPr/>
        </p:nvSpPr>
        <p:spPr>
          <a:xfrm>
            <a:off x="267592" y="219841"/>
            <a:ext cx="10156500" cy="7119900"/>
          </a:xfrm>
          <a:prstGeom prst="roundRect">
            <a:avLst>
              <a:gd name="adj" fmla="val 2093"/>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 name="Google Shape;12;g3ec958b44c4_0_208">
            <a:extLst>
              <a:ext uri="{FF2B5EF4-FFF2-40B4-BE49-F238E27FC236}">
                <a16:creationId xmlns:a16="http://schemas.microsoft.com/office/drawing/2014/main" id="{C297B96E-1658-F3F1-8D0B-5BCD025FF2E2}"/>
              </a:ext>
            </a:extLst>
          </p:cNvPr>
          <p:cNvSpPr/>
          <p:nvPr userDrawn="1"/>
        </p:nvSpPr>
        <p:spPr>
          <a:xfrm>
            <a:off x="4588668" y="7380876"/>
            <a:ext cx="1514400" cy="137700"/>
          </a:xfrm>
          <a:prstGeom prst="rect">
            <a:avLst/>
          </a:prstGeom>
          <a:noFill/>
          <a:ln>
            <a:noFill/>
          </a:ln>
        </p:spPr>
        <p:txBody>
          <a:bodyPr spcFirstLastPara="1" wrap="square" lIns="72675" tIns="72675" rIns="72675" bIns="72675" anchor="ctr" anchorCtr="0">
            <a:noAutofit/>
          </a:bodyPr>
          <a:lstStyle/>
          <a:p>
            <a:pPr marL="0" marR="0" lvl="0" indent="0" algn="ctr" rtl="0">
              <a:lnSpc>
                <a:spcPct val="115000"/>
              </a:lnSpc>
              <a:spcBef>
                <a:spcPts val="0"/>
              </a:spcBef>
              <a:spcAft>
                <a:spcPts val="0"/>
              </a:spcAft>
              <a:buClr>
                <a:srgbClr val="000000"/>
              </a:buClr>
              <a:buSzPts val="800"/>
              <a:buFont typeface="Arial"/>
              <a:buNone/>
            </a:pPr>
            <a:r>
              <a:rPr lang="ja-JP" sz="800" b="0" i="0" u="none" strike="noStrike" cap="none" dirty="0">
                <a:solidFill>
                  <a:srgbClr val="4B5563"/>
                </a:solidFill>
                <a:latin typeface="メイリオ" panose="020B0604030504040204" pitchFamily="50" charset="-128"/>
                <a:ea typeface="メイリオ" panose="020B0604030504040204" pitchFamily="50" charset="-128"/>
                <a:cs typeface="Arial"/>
                <a:sym typeface="Arial"/>
              </a:rPr>
              <a:t>© 2026 HRbase Co.,Ltd.</a:t>
            </a:r>
            <a:endParaRPr sz="800" b="0" i="0" u="none" strike="noStrike" cap="none" dirty="0">
              <a:solidFill>
                <a:srgbClr val="4B5563"/>
              </a:solidFill>
              <a:latin typeface="メイリオ" panose="020B0604030504040204" pitchFamily="50" charset="-128"/>
              <a:ea typeface="メイリオ" panose="020B0604030504040204" pitchFamily="50" charset="-128"/>
              <a:cs typeface="Arial"/>
              <a:sym typeface="Arial"/>
            </a:endParaRPr>
          </a:p>
        </p:txBody>
      </p:sp>
    </p:spTree>
    <p:extLst>
      <p:ext uri="{BB962C8B-B14F-4D97-AF65-F5344CB8AC3E}">
        <p14:creationId xmlns:p14="http://schemas.microsoft.com/office/powerpoint/2010/main" val="306248119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ユーザー設定レイアウト 1 1 1" preserve="1">
  <p:cSld name="3_ユーザー設定レイアウト 1 1 1">
    <p:spTree>
      <p:nvGrpSpPr>
        <p:cNvPr id="1" name="Shape 17"/>
        <p:cNvGrpSpPr/>
        <p:nvPr/>
      </p:nvGrpSpPr>
      <p:grpSpPr>
        <a:xfrm>
          <a:off x="0" y="0"/>
          <a:ext cx="0" cy="0"/>
          <a:chOff x="0" y="0"/>
          <a:chExt cx="0" cy="0"/>
        </a:xfrm>
      </p:grpSpPr>
      <p:sp>
        <p:nvSpPr>
          <p:cNvPr id="18" name="Google Shape;18;g3ec958b44c4_0_216"/>
          <p:cNvSpPr/>
          <p:nvPr/>
        </p:nvSpPr>
        <p:spPr>
          <a:xfrm>
            <a:off x="0" y="0"/>
            <a:ext cx="10691700" cy="7559700"/>
          </a:xfrm>
          <a:prstGeom prst="rect">
            <a:avLst/>
          </a:prstGeom>
          <a:solidFill>
            <a:srgbClr val="B0BD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 name="Google Shape;19;g3ec958b44c4_0_216"/>
          <p:cNvSpPr/>
          <p:nvPr/>
        </p:nvSpPr>
        <p:spPr>
          <a:xfrm>
            <a:off x="267592" y="219841"/>
            <a:ext cx="10156500" cy="7119900"/>
          </a:xfrm>
          <a:prstGeom prst="roundRect">
            <a:avLst>
              <a:gd name="adj" fmla="val 2093"/>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 name="Google Shape;12;g3ec958b44c4_0_208">
            <a:extLst>
              <a:ext uri="{FF2B5EF4-FFF2-40B4-BE49-F238E27FC236}">
                <a16:creationId xmlns:a16="http://schemas.microsoft.com/office/drawing/2014/main" id="{BF27F0A8-9FE8-5DFC-AE70-672470CB8F18}"/>
              </a:ext>
            </a:extLst>
          </p:cNvPr>
          <p:cNvSpPr/>
          <p:nvPr userDrawn="1"/>
        </p:nvSpPr>
        <p:spPr>
          <a:xfrm>
            <a:off x="4588668" y="7380876"/>
            <a:ext cx="1514400" cy="137700"/>
          </a:xfrm>
          <a:prstGeom prst="rect">
            <a:avLst/>
          </a:prstGeom>
          <a:noFill/>
          <a:ln>
            <a:noFill/>
          </a:ln>
        </p:spPr>
        <p:txBody>
          <a:bodyPr spcFirstLastPara="1" wrap="square" lIns="72675" tIns="72675" rIns="72675" bIns="72675" anchor="ctr" anchorCtr="0">
            <a:noAutofit/>
          </a:bodyPr>
          <a:lstStyle/>
          <a:p>
            <a:pPr marL="0" marR="0" lvl="0" indent="0" algn="ctr" rtl="0">
              <a:lnSpc>
                <a:spcPct val="115000"/>
              </a:lnSpc>
              <a:spcBef>
                <a:spcPts val="0"/>
              </a:spcBef>
              <a:spcAft>
                <a:spcPts val="0"/>
              </a:spcAft>
              <a:buClr>
                <a:srgbClr val="000000"/>
              </a:buClr>
              <a:buSzPts val="800"/>
              <a:buFont typeface="Arial"/>
              <a:buNone/>
            </a:pPr>
            <a:r>
              <a:rPr lang="ja-JP" sz="800" b="0" i="0" u="none" strike="noStrike" cap="none" dirty="0">
                <a:solidFill>
                  <a:srgbClr val="4B5563"/>
                </a:solidFill>
                <a:latin typeface="メイリオ" panose="020B0604030504040204" pitchFamily="50" charset="-128"/>
                <a:ea typeface="メイリオ" panose="020B0604030504040204" pitchFamily="50" charset="-128"/>
                <a:cs typeface="Arial"/>
                <a:sym typeface="Arial"/>
              </a:rPr>
              <a:t>© 2026 HRbase Co.,Ltd.</a:t>
            </a:r>
            <a:endParaRPr sz="800" b="0" i="0" u="none" strike="noStrike" cap="none" dirty="0">
              <a:solidFill>
                <a:srgbClr val="4B5563"/>
              </a:solidFill>
              <a:latin typeface="メイリオ" panose="020B0604030504040204" pitchFamily="50" charset="-128"/>
              <a:ea typeface="メイリオ" panose="020B0604030504040204" pitchFamily="50" charset="-128"/>
              <a:cs typeface="Arial"/>
              <a:sym typeface="Arial"/>
            </a:endParaRPr>
          </a:p>
        </p:txBody>
      </p:sp>
    </p:spTree>
    <p:extLst>
      <p:ext uri="{BB962C8B-B14F-4D97-AF65-F5344CB8AC3E}">
        <p14:creationId xmlns:p14="http://schemas.microsoft.com/office/powerpoint/2010/main" val="390021397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ユーザー設定レイアウト 1 1 1" preserve="1">
  <p:cSld name="2_ユーザー設定レイアウト 1 1 1">
    <p:spTree>
      <p:nvGrpSpPr>
        <p:cNvPr id="1" name="Shape 17"/>
        <p:cNvGrpSpPr/>
        <p:nvPr/>
      </p:nvGrpSpPr>
      <p:grpSpPr>
        <a:xfrm>
          <a:off x="0" y="0"/>
          <a:ext cx="0" cy="0"/>
          <a:chOff x="0" y="0"/>
          <a:chExt cx="0" cy="0"/>
        </a:xfrm>
      </p:grpSpPr>
      <p:sp>
        <p:nvSpPr>
          <p:cNvPr id="18" name="Google Shape;18;g3ec958b44c4_0_216"/>
          <p:cNvSpPr/>
          <p:nvPr/>
        </p:nvSpPr>
        <p:spPr>
          <a:xfrm>
            <a:off x="0" y="0"/>
            <a:ext cx="10691700" cy="7559700"/>
          </a:xfrm>
          <a:prstGeom prst="rect">
            <a:avLst/>
          </a:prstGeom>
          <a:solidFill>
            <a:srgbClr val="3F5C8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 name="Google Shape;19;g3ec958b44c4_0_216"/>
          <p:cNvSpPr/>
          <p:nvPr/>
        </p:nvSpPr>
        <p:spPr>
          <a:xfrm>
            <a:off x="267592" y="219841"/>
            <a:ext cx="10156500" cy="7119900"/>
          </a:xfrm>
          <a:prstGeom prst="roundRect">
            <a:avLst>
              <a:gd name="adj" fmla="val 2093"/>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Tree>
    <p:extLst>
      <p:ext uri="{BB962C8B-B14F-4D97-AF65-F5344CB8AC3E}">
        <p14:creationId xmlns:p14="http://schemas.microsoft.com/office/powerpoint/2010/main" val="175889281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7"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64478" y="654089"/>
            <a:ext cx="9963331" cy="841676"/>
          </a:xfrm>
          <a:prstGeom prst="rect">
            <a:avLst/>
          </a:prstGeom>
          <a:noFill/>
          <a:ln>
            <a:noFill/>
          </a:ln>
        </p:spPr>
        <p:txBody>
          <a:bodyPr spcFirstLastPara="1" wrap="square" lIns="92450" tIns="92450" rIns="92450" bIns="92450" anchor="t" anchorCtr="0">
            <a:normAutofit/>
          </a:bodyPr>
          <a:lstStyle>
            <a:lvl1pPr marR="0" lvl="0"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1pPr>
            <a:lvl2pPr marR="0" lvl="1"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2pPr>
            <a:lvl3pPr marR="0" lvl="2"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3pPr>
            <a:lvl4pPr marR="0" lvl="3"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4pPr>
            <a:lvl5pPr marR="0" lvl="4"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5pPr>
            <a:lvl6pPr marR="0" lvl="5"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6pPr>
            <a:lvl7pPr marR="0" lvl="6"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7pPr>
            <a:lvl8pPr marR="0" lvl="7"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8pPr>
            <a:lvl9pPr marR="0" lvl="8"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9pPr>
          </a:lstStyle>
          <a:p>
            <a:endParaRPr/>
          </a:p>
        </p:txBody>
      </p:sp>
      <p:sp>
        <p:nvSpPr>
          <p:cNvPr id="7" name="Google Shape;7;p3"/>
          <p:cNvSpPr txBox="1">
            <a:spLocks noGrp="1"/>
          </p:cNvSpPr>
          <p:nvPr>
            <p:ph type="body" idx="1"/>
          </p:nvPr>
        </p:nvSpPr>
        <p:spPr>
          <a:xfrm>
            <a:off x="364478" y="1693884"/>
            <a:ext cx="9963331" cy="5021417"/>
          </a:xfrm>
          <a:prstGeom prst="rect">
            <a:avLst/>
          </a:prstGeom>
          <a:noFill/>
          <a:ln>
            <a:noFill/>
          </a:ln>
        </p:spPr>
        <p:txBody>
          <a:bodyPr spcFirstLastPara="1" wrap="square" lIns="92450" tIns="92450" rIns="92450" bIns="92450" anchor="t" anchorCtr="0">
            <a:normAutofit/>
          </a:bodyPr>
          <a:lstStyle>
            <a:lvl1pPr marL="457200" marR="0" lvl="0" indent="-342900" algn="l" rtl="0">
              <a:lnSpc>
                <a:spcPct val="115000"/>
              </a:lnSpc>
              <a:spcBef>
                <a:spcPts val="0"/>
              </a:spcBef>
              <a:spcAft>
                <a:spcPts val="0"/>
              </a:spcAft>
              <a:buClr>
                <a:schemeClr val="dk1"/>
              </a:buClr>
              <a:buSzPts val="1800"/>
              <a:buFont typeface="M PLUS 1p"/>
              <a:buChar char="●"/>
              <a:defRPr sz="1800" b="0" i="0" u="none" strike="noStrike" cap="none">
                <a:solidFill>
                  <a:schemeClr val="dk1"/>
                </a:solidFill>
                <a:latin typeface="M PLUS 1p"/>
                <a:ea typeface="M PLUS 1p"/>
                <a:cs typeface="M PLUS 1p"/>
                <a:sym typeface="M PLUS 1p"/>
              </a:defRPr>
            </a:lvl1pPr>
            <a:lvl2pPr marL="914400" marR="0" lvl="1"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2pPr>
            <a:lvl3pPr marL="1371600" marR="0" lvl="2"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3pPr>
            <a:lvl4pPr marL="1828800" marR="0" lvl="3"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4pPr>
            <a:lvl5pPr marL="2286000" marR="0" lvl="4"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5pPr>
            <a:lvl6pPr marL="2743200" marR="0" lvl="5"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6pPr>
            <a:lvl7pPr marL="3200400" marR="0" lvl="6"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7pPr>
            <a:lvl8pPr marL="3657600" marR="0" lvl="7"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8pPr>
            <a:lvl9pPr marL="4114800" marR="0" lvl="8"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9pPr>
          </a:lstStyle>
          <a:p>
            <a:endParaRPr/>
          </a:p>
        </p:txBody>
      </p:sp>
      <p:sp>
        <p:nvSpPr>
          <p:cNvPr id="8" name="Google Shape;8;p3"/>
          <p:cNvSpPr txBox="1">
            <a:spLocks noGrp="1"/>
          </p:cNvSpPr>
          <p:nvPr>
            <p:ph type="ftr" idx="11"/>
          </p:nvPr>
        </p:nvSpPr>
        <p:spPr>
          <a:xfrm>
            <a:off x="3541713" y="7007225"/>
            <a:ext cx="3608387" cy="401638"/>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7797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5" r:id="rId1"/>
    <p:sldLayoutId id="2147483658" r:id="rId2"/>
    <p:sldLayoutId id="2147483657"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81" userDrawn="1">
          <p15:clr>
            <a:srgbClr val="F26B43"/>
          </p15:clr>
        </p15:guide>
        <p15:guide id="2" pos="336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Google Shape;340;g3ec958b44c4_0_251">
            <a:extLst>
              <a:ext uri="{FF2B5EF4-FFF2-40B4-BE49-F238E27FC236}">
                <a16:creationId xmlns:a16="http://schemas.microsoft.com/office/drawing/2014/main" id="{43DD66BE-C287-79FB-D01D-8A4BAD351BDC}"/>
              </a:ext>
            </a:extLst>
          </p:cNvPr>
          <p:cNvCxnSpPr/>
          <p:nvPr/>
        </p:nvCxnSpPr>
        <p:spPr>
          <a:xfrm>
            <a:off x="485894" y="892147"/>
            <a:ext cx="9723900" cy="0"/>
          </a:xfrm>
          <a:prstGeom prst="straightConnector1">
            <a:avLst/>
          </a:prstGeom>
          <a:noFill/>
          <a:ln w="12700" cap="flat" cmpd="sng">
            <a:solidFill>
              <a:srgbClr val="B0BDD5"/>
            </a:solidFill>
            <a:prstDash val="dot"/>
            <a:round/>
            <a:headEnd type="none" w="sm" len="sm"/>
            <a:tailEnd type="none" w="sm" len="sm"/>
          </a:ln>
        </p:spPr>
      </p:cxnSp>
      <p:sp>
        <p:nvSpPr>
          <p:cNvPr id="2" name="Google Shape;337;g3ec958b44c4_0_251">
            <a:extLst>
              <a:ext uri="{FF2B5EF4-FFF2-40B4-BE49-F238E27FC236}">
                <a16:creationId xmlns:a16="http://schemas.microsoft.com/office/drawing/2014/main" id="{C13763C4-3898-E9C2-4C1A-8F4A4E43FD88}"/>
              </a:ext>
            </a:extLst>
          </p:cNvPr>
          <p:cNvSpPr txBox="1"/>
          <p:nvPr/>
        </p:nvSpPr>
        <p:spPr>
          <a:xfrm>
            <a:off x="485908" y="513300"/>
            <a:ext cx="10087200" cy="307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ja-JP" altLang="en-US" sz="2000" b="1" i="0" u="none" strike="noStrike" cap="none">
                <a:solidFill>
                  <a:srgbClr val="2F3B4C"/>
                </a:solidFill>
                <a:latin typeface="メイリオ" panose="020B0604030504040204" pitchFamily="50" charset="-128"/>
                <a:ea typeface="メイリオ" panose="020B0604030504040204" pitchFamily="50" charset="-128"/>
                <a:cs typeface="Noto Sans JP"/>
                <a:sym typeface="Noto Sans JP"/>
              </a:rPr>
              <a:t>労働条件通知書と雇用契約書</a:t>
            </a:r>
            <a:r>
              <a:rPr lang="en-US" altLang="ja-JP" sz="2000" b="1" i="0" u="none" strike="noStrike" cap="none">
                <a:solidFill>
                  <a:srgbClr val="2F3B4C"/>
                </a:solidFill>
                <a:latin typeface="メイリオ" panose="020B0604030504040204" pitchFamily="50" charset="-128"/>
                <a:ea typeface="メイリオ" panose="020B0604030504040204" pitchFamily="50" charset="-128"/>
                <a:cs typeface="Noto Sans JP"/>
                <a:sym typeface="Noto Sans JP"/>
              </a:rPr>
              <a:t>〜</a:t>
            </a:r>
            <a:r>
              <a:rPr lang="ja-JP" altLang="en-US" sz="2000" b="1" i="0" u="none" strike="noStrike" cap="none">
                <a:solidFill>
                  <a:srgbClr val="2F3B4C"/>
                </a:solidFill>
                <a:latin typeface="メイリオ" panose="020B0604030504040204" pitchFamily="50" charset="-128"/>
                <a:ea typeface="メイリオ" panose="020B0604030504040204" pitchFamily="50" charset="-128"/>
                <a:cs typeface="Noto Sans JP"/>
                <a:sym typeface="Noto Sans JP"/>
              </a:rPr>
              <a:t>トラブル防止のための基本理解</a:t>
            </a:r>
            <a:r>
              <a:rPr lang="en-US" altLang="ja-JP" sz="2000" b="1" i="0" u="none" strike="noStrike" cap="none">
                <a:solidFill>
                  <a:srgbClr val="2F3B4C"/>
                </a:solidFill>
                <a:latin typeface="メイリオ" panose="020B0604030504040204" pitchFamily="50" charset="-128"/>
                <a:ea typeface="メイリオ" panose="020B0604030504040204" pitchFamily="50" charset="-128"/>
                <a:cs typeface="Noto Sans JP"/>
                <a:sym typeface="Noto Sans JP"/>
              </a:rPr>
              <a:t>〜</a:t>
            </a:r>
            <a:endParaRPr sz="2000" b="1" i="0" u="none" strike="noStrike" cap="none" dirty="0">
              <a:solidFill>
                <a:srgbClr val="2F3B4C"/>
              </a:solidFill>
              <a:latin typeface="メイリオ" panose="020B0604030504040204" pitchFamily="50" charset="-128"/>
              <a:ea typeface="メイリオ" panose="020B0604030504040204" pitchFamily="50" charset="-128"/>
              <a:cs typeface="Noto Sans JP"/>
              <a:sym typeface="Noto Sans JP"/>
            </a:endParaRPr>
          </a:p>
        </p:txBody>
      </p:sp>
      <p:sp>
        <p:nvSpPr>
          <p:cNvPr id="8" name="Text 4">
            <a:extLst>
              <a:ext uri="{FF2B5EF4-FFF2-40B4-BE49-F238E27FC236}">
                <a16:creationId xmlns:a16="http://schemas.microsoft.com/office/drawing/2014/main" id="{AC0A3D7A-D93E-B84B-4246-01B60E7EAF1B}"/>
              </a:ext>
            </a:extLst>
          </p:cNvPr>
          <p:cNvSpPr/>
          <p:nvPr/>
        </p:nvSpPr>
        <p:spPr>
          <a:xfrm>
            <a:off x="514350" y="973428"/>
            <a:ext cx="3256102" cy="311150"/>
          </a:xfrm>
          <a:prstGeom prst="rect">
            <a:avLst/>
          </a:prstGeom>
          <a:noFill/>
          <a:ln/>
        </p:spPr>
        <p:txBody>
          <a:bodyPr wrap="none" lIns="25400" tIns="25400" rIns="25400" bIns="25400" rtlCol="0" anchor="t">
            <a:normAutofit/>
          </a:bodyPr>
          <a:lstStyle/>
          <a:p>
            <a:pPr marL="0" indent="0" algn="l">
              <a:buNone/>
            </a:pPr>
            <a:r>
              <a:rPr lang="en-US" sz="1425" b="1">
                <a:solidFill>
                  <a:srgbClr val="2F3B4C"/>
                </a:solidFill>
                <a:latin typeface="Meiryo" pitchFamily="34" charset="0"/>
                <a:ea typeface="Meiryo" pitchFamily="34" charset="-122"/>
                <a:cs typeface="Meiryo" pitchFamily="34" charset="-120"/>
              </a:rPr>
              <a:t>事前に労働条件を確認しましょう</a:t>
            </a:r>
            <a:endParaRPr lang="en-US" sz="1425" dirty="0"/>
          </a:p>
        </p:txBody>
      </p:sp>
      <p:sp>
        <p:nvSpPr>
          <p:cNvPr id="10" name="Shape 5">
            <a:extLst>
              <a:ext uri="{FF2B5EF4-FFF2-40B4-BE49-F238E27FC236}">
                <a16:creationId xmlns:a16="http://schemas.microsoft.com/office/drawing/2014/main" id="{C0EC3E86-0AE8-F704-2DE8-440E4B6CC7B8}"/>
              </a:ext>
            </a:extLst>
          </p:cNvPr>
          <p:cNvSpPr/>
          <p:nvPr/>
        </p:nvSpPr>
        <p:spPr>
          <a:xfrm>
            <a:off x="3626842" y="1105191"/>
            <a:ext cx="6555383" cy="9525"/>
          </a:xfrm>
          <a:prstGeom prst="rect">
            <a:avLst/>
          </a:prstGeom>
          <a:solidFill>
            <a:srgbClr val="005FFF"/>
          </a:solidFill>
          <a:ln/>
        </p:spPr>
        <p:txBody>
          <a:bodyPr/>
          <a:lstStyle/>
          <a:p>
            <a:endParaRPr lang="ja-JP" altLang="en-US"/>
          </a:p>
        </p:txBody>
      </p:sp>
      <p:sp>
        <p:nvSpPr>
          <p:cNvPr id="12" name="Text 6">
            <a:extLst>
              <a:ext uri="{FF2B5EF4-FFF2-40B4-BE49-F238E27FC236}">
                <a16:creationId xmlns:a16="http://schemas.microsoft.com/office/drawing/2014/main" id="{30D2E079-CB1D-4CE3-738F-59E8D238C020}"/>
              </a:ext>
            </a:extLst>
          </p:cNvPr>
          <p:cNvSpPr/>
          <p:nvPr/>
        </p:nvSpPr>
        <p:spPr>
          <a:xfrm>
            <a:off x="581980" y="1294733"/>
            <a:ext cx="9695444" cy="1013222"/>
          </a:xfrm>
          <a:prstGeom prst="rect">
            <a:avLst/>
          </a:prstGeom>
          <a:noFill/>
          <a:ln/>
        </p:spPr>
        <p:txBody>
          <a:bodyPr wrap="square" lIns="25400" tIns="25400" rIns="25400" bIns="25400" rtlCol="0" anchor="t">
            <a:normAutofit/>
          </a:bodyPr>
          <a:lstStyle/>
          <a:p>
            <a:pPr marL="0" indent="0" algn="l">
              <a:lnSpc>
                <a:spcPct val="150000"/>
              </a:lnSpc>
              <a:buNone/>
            </a:pPr>
            <a:r>
              <a:rPr lang="en-US" sz="1200" dirty="0">
                <a:solidFill>
                  <a:srgbClr val="2F3B4C"/>
                </a:solidFill>
                <a:latin typeface="Meiryo" pitchFamily="34" charset="0"/>
                <a:ea typeface="Meiryo" pitchFamily="34" charset="-122"/>
                <a:cs typeface="Meiryo" pitchFamily="34" charset="-120"/>
              </a:rPr>
              <a:t>給与や労働時間、休日などの労働条件は、会社と従業員の信頼関係を築く約束ごとです。</a:t>
            </a:r>
            <a:endParaRPr lang="en-US" sz="1200" dirty="0"/>
          </a:p>
          <a:p>
            <a:pPr marL="0" indent="0" algn="l">
              <a:lnSpc>
                <a:spcPct val="150000"/>
              </a:lnSpc>
              <a:buNone/>
            </a:pPr>
            <a:r>
              <a:rPr lang="en-US" sz="1200" dirty="0" err="1">
                <a:solidFill>
                  <a:srgbClr val="2F3B4C"/>
                </a:solidFill>
                <a:latin typeface="Meiryo" pitchFamily="34" charset="0"/>
                <a:ea typeface="Meiryo" pitchFamily="34" charset="-122"/>
                <a:cs typeface="Meiryo" pitchFamily="34" charset="-120"/>
              </a:rPr>
              <a:t>労働条件は、法律によって</a:t>
            </a:r>
            <a:r>
              <a:rPr lang="en-US" sz="1200" dirty="0">
                <a:solidFill>
                  <a:srgbClr val="2F3B4C"/>
                </a:solidFill>
                <a:latin typeface="Meiryo" pitchFamily="34" charset="0"/>
                <a:ea typeface="Meiryo" pitchFamily="34" charset="-122"/>
                <a:cs typeface="Meiryo" pitchFamily="34" charset="-120"/>
              </a:rPr>
              <a:t>、 </a:t>
            </a:r>
            <a:r>
              <a:rPr lang="en-US" sz="1200" b="1" dirty="0" err="1">
                <a:solidFill>
                  <a:srgbClr val="0032F5"/>
                </a:solidFill>
                <a:latin typeface="Meiryo" pitchFamily="34" charset="0"/>
                <a:ea typeface="Meiryo" pitchFamily="34" charset="-122"/>
                <a:cs typeface="Meiryo" pitchFamily="34" charset="-120"/>
              </a:rPr>
              <a:t>書面で明示しなければならない</a:t>
            </a:r>
            <a:r>
              <a:rPr lang="en-US" sz="1200" b="1" dirty="0">
                <a:solidFill>
                  <a:srgbClr val="0032F5"/>
                </a:solidFill>
                <a:latin typeface="Meiryo" pitchFamily="34" charset="0"/>
                <a:ea typeface="Meiryo" pitchFamily="34" charset="-122"/>
                <a:cs typeface="Meiryo" pitchFamily="34" charset="-120"/>
              </a:rPr>
              <a:t> </a:t>
            </a:r>
            <a:r>
              <a:rPr lang="en-US" sz="1200" dirty="0" err="1">
                <a:solidFill>
                  <a:srgbClr val="2F3B4C"/>
                </a:solidFill>
                <a:latin typeface="Meiryo" pitchFamily="34" charset="0"/>
                <a:ea typeface="Meiryo" pitchFamily="34" charset="-122"/>
                <a:cs typeface="Meiryo" pitchFamily="34" charset="-120"/>
              </a:rPr>
              <a:t>と定められています</a:t>
            </a:r>
            <a:r>
              <a:rPr lang="en-US" sz="1200" dirty="0">
                <a:solidFill>
                  <a:srgbClr val="2F3B4C"/>
                </a:solidFill>
                <a:latin typeface="Meiryo" pitchFamily="34" charset="0"/>
                <a:ea typeface="Meiryo" pitchFamily="34" charset="-122"/>
                <a:cs typeface="Meiryo" pitchFamily="34" charset="-120"/>
              </a:rPr>
              <a:t>。</a:t>
            </a:r>
            <a:br>
              <a:rPr lang="en-US" sz="1200" dirty="0">
                <a:solidFill>
                  <a:srgbClr val="2F3B4C"/>
                </a:solidFill>
                <a:latin typeface="Meiryo" pitchFamily="34" charset="0"/>
                <a:ea typeface="Meiryo" pitchFamily="34" charset="-122"/>
                <a:cs typeface="Meiryo" pitchFamily="34" charset="-120"/>
              </a:rPr>
            </a:br>
            <a:r>
              <a:rPr lang="ja-JP" altLang="en-US" sz="1200" dirty="0">
                <a:solidFill>
                  <a:srgbClr val="2F3B4C"/>
                </a:solidFill>
                <a:latin typeface="Meiryo" pitchFamily="34" charset="0"/>
                <a:ea typeface="Meiryo" pitchFamily="34" charset="-122"/>
                <a:cs typeface="Meiryo" pitchFamily="34" charset="-120"/>
              </a:rPr>
              <a:t>事前に労働条件を確認し、理解することで、労使間のトラブルを未然に防ぎ、信頼関係の構築や従業員のモチベーション向上が期待できます。</a:t>
            </a:r>
          </a:p>
          <a:p>
            <a:pPr marL="0" indent="0" algn="l">
              <a:lnSpc>
                <a:spcPct val="150000"/>
              </a:lnSpc>
              <a:buNone/>
            </a:pPr>
            <a:endParaRPr lang="ja-JP" altLang="en-US" sz="1200" dirty="0">
              <a:solidFill>
                <a:srgbClr val="2F3B4C"/>
              </a:solidFill>
              <a:latin typeface="Meiryo" pitchFamily="34" charset="0"/>
              <a:ea typeface="Meiryo" pitchFamily="34" charset="-122"/>
              <a:cs typeface="Meiryo" pitchFamily="34" charset="-120"/>
            </a:endParaRPr>
          </a:p>
        </p:txBody>
      </p:sp>
      <p:sp>
        <p:nvSpPr>
          <p:cNvPr id="87" name="Text 4">
            <a:extLst>
              <a:ext uri="{FF2B5EF4-FFF2-40B4-BE49-F238E27FC236}">
                <a16:creationId xmlns:a16="http://schemas.microsoft.com/office/drawing/2014/main" id="{46C51286-173E-DD7E-DC11-0D9EC64ABE39}"/>
              </a:ext>
            </a:extLst>
          </p:cNvPr>
          <p:cNvSpPr/>
          <p:nvPr/>
        </p:nvSpPr>
        <p:spPr>
          <a:xfrm>
            <a:off x="485894" y="2274930"/>
            <a:ext cx="3256102" cy="311150"/>
          </a:xfrm>
          <a:prstGeom prst="rect">
            <a:avLst/>
          </a:prstGeom>
          <a:noFill/>
          <a:ln/>
        </p:spPr>
        <p:txBody>
          <a:bodyPr wrap="none" lIns="25400" tIns="25400" rIns="25400" bIns="25400" rtlCol="0" anchor="t">
            <a:normAutofit/>
          </a:bodyPr>
          <a:lstStyle/>
          <a:p>
            <a:pPr marL="0" indent="0" algn="l">
              <a:buNone/>
            </a:pPr>
            <a:r>
              <a:rPr lang="ja-JP" altLang="en-US" sz="1425" b="1">
                <a:solidFill>
                  <a:srgbClr val="2F3B4C"/>
                </a:solidFill>
                <a:latin typeface="Meiryo" pitchFamily="34" charset="0"/>
                <a:ea typeface="Meiryo" pitchFamily="34" charset="-122"/>
                <a:cs typeface="Meiryo" pitchFamily="34" charset="-120"/>
              </a:rPr>
              <a:t>従業員へ明示しなければならない事項</a:t>
            </a:r>
            <a:endParaRPr lang="en-US" sz="1425" dirty="0"/>
          </a:p>
        </p:txBody>
      </p:sp>
      <p:sp>
        <p:nvSpPr>
          <p:cNvPr id="89" name="Shape 5">
            <a:extLst>
              <a:ext uri="{FF2B5EF4-FFF2-40B4-BE49-F238E27FC236}">
                <a16:creationId xmlns:a16="http://schemas.microsoft.com/office/drawing/2014/main" id="{4FA73830-8ABC-C898-01ED-DD42146B204E}"/>
              </a:ext>
            </a:extLst>
          </p:cNvPr>
          <p:cNvSpPr/>
          <p:nvPr/>
        </p:nvSpPr>
        <p:spPr>
          <a:xfrm>
            <a:off x="3740626" y="2406693"/>
            <a:ext cx="6408000" cy="9525"/>
          </a:xfrm>
          <a:prstGeom prst="rect">
            <a:avLst/>
          </a:prstGeom>
          <a:solidFill>
            <a:srgbClr val="005FFF"/>
          </a:solidFill>
          <a:ln/>
        </p:spPr>
        <p:txBody>
          <a:bodyPr/>
          <a:lstStyle/>
          <a:p>
            <a:endParaRPr lang="ja-JP" altLang="en-US"/>
          </a:p>
        </p:txBody>
      </p:sp>
      <p:sp>
        <p:nvSpPr>
          <p:cNvPr id="94" name="Text 3">
            <a:extLst>
              <a:ext uri="{FF2B5EF4-FFF2-40B4-BE49-F238E27FC236}">
                <a16:creationId xmlns:a16="http://schemas.microsoft.com/office/drawing/2014/main" id="{8AC98714-096A-E4A1-97EE-801F15F8B8AF}"/>
              </a:ext>
            </a:extLst>
          </p:cNvPr>
          <p:cNvSpPr/>
          <p:nvPr/>
        </p:nvSpPr>
        <p:spPr>
          <a:xfrm>
            <a:off x="560888" y="2586959"/>
            <a:ext cx="9957911" cy="281880"/>
          </a:xfrm>
          <a:prstGeom prst="rect">
            <a:avLst/>
          </a:prstGeom>
          <a:noFill/>
          <a:ln/>
        </p:spPr>
        <p:txBody>
          <a:bodyPr wrap="square" lIns="25400" tIns="25400" rIns="25400" bIns="25400" rtlCol="0" anchor="t">
            <a:normAutofit/>
          </a:bodyPr>
          <a:lstStyle/>
          <a:p>
            <a:pPr marL="0" indent="0" algn="l">
              <a:lnSpc>
                <a:spcPct val="106667"/>
              </a:lnSpc>
              <a:buNone/>
            </a:pPr>
            <a:r>
              <a:rPr lang="en-US" sz="1200" dirty="0">
                <a:solidFill>
                  <a:srgbClr val="2F3B4C"/>
                </a:solidFill>
                <a:latin typeface="Meiryo" pitchFamily="34" charset="0"/>
                <a:ea typeface="Meiryo" pitchFamily="34" charset="-122"/>
                <a:cs typeface="Meiryo" pitchFamily="34" charset="-120"/>
              </a:rPr>
              <a:t>労働条件のうち、明示しなければならない内容は以下の通りです。</a:t>
            </a:r>
            <a:endParaRPr lang="en-US" sz="1200" dirty="0"/>
          </a:p>
        </p:txBody>
      </p:sp>
      <p:grpSp>
        <p:nvGrpSpPr>
          <p:cNvPr id="99" name="Google Shape;596;p54">
            <a:extLst>
              <a:ext uri="{FF2B5EF4-FFF2-40B4-BE49-F238E27FC236}">
                <a16:creationId xmlns:a16="http://schemas.microsoft.com/office/drawing/2014/main" id="{DD07D4D8-C084-1A59-B2C3-5879917222EE}"/>
              </a:ext>
            </a:extLst>
          </p:cNvPr>
          <p:cNvGrpSpPr/>
          <p:nvPr/>
        </p:nvGrpSpPr>
        <p:grpSpPr>
          <a:xfrm>
            <a:off x="514350" y="2878118"/>
            <a:ext cx="4961890" cy="4354083"/>
            <a:chOff x="571500" y="952500"/>
            <a:chExt cx="3810000" cy="3714900"/>
          </a:xfrm>
        </p:grpSpPr>
        <p:sp>
          <p:nvSpPr>
            <p:cNvPr id="100" name="Google Shape;597;p54">
              <a:extLst>
                <a:ext uri="{FF2B5EF4-FFF2-40B4-BE49-F238E27FC236}">
                  <a16:creationId xmlns:a16="http://schemas.microsoft.com/office/drawing/2014/main" id="{3855C146-DB0E-004B-3E81-230042E22B21}"/>
                </a:ext>
              </a:extLst>
            </p:cNvPr>
            <p:cNvSpPr/>
            <p:nvPr/>
          </p:nvSpPr>
          <p:spPr>
            <a:xfrm>
              <a:off x="571500" y="952500"/>
              <a:ext cx="3810000" cy="3714900"/>
            </a:xfrm>
            <a:prstGeom prst="roundRect">
              <a:avLst>
                <a:gd name="adj" fmla="val 2051"/>
              </a:avLst>
            </a:prstGeom>
            <a:solidFill>
              <a:srgbClr val="FFFFFF"/>
            </a:solidFill>
            <a:ln w="1047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Meiryo"/>
                <a:ea typeface="Meiryo"/>
                <a:cs typeface="Meiryo"/>
                <a:sym typeface="Meiryo"/>
              </a:endParaRPr>
            </a:p>
          </p:txBody>
        </p:sp>
        <p:sp>
          <p:nvSpPr>
            <p:cNvPr id="101" name="Google Shape;598;p54">
              <a:extLst>
                <a:ext uri="{FF2B5EF4-FFF2-40B4-BE49-F238E27FC236}">
                  <a16:creationId xmlns:a16="http://schemas.microsoft.com/office/drawing/2014/main" id="{59EBB121-5812-8CC7-6434-8ADD7D5473EF}"/>
                </a:ext>
              </a:extLst>
            </p:cNvPr>
            <p:cNvSpPr/>
            <p:nvPr/>
          </p:nvSpPr>
          <p:spPr>
            <a:xfrm>
              <a:off x="571500" y="952500"/>
              <a:ext cx="3810000" cy="337867"/>
            </a:xfrm>
            <a:prstGeom prst="roundRect">
              <a:avLst>
                <a:gd name="adj" fmla="val 16666"/>
              </a:avLst>
            </a:prstGeom>
            <a:solidFill>
              <a:srgbClr val="1A3E7C"/>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Meiryo"/>
                <a:ea typeface="Meiryo"/>
                <a:cs typeface="Meiryo"/>
                <a:sym typeface="Meiryo"/>
              </a:endParaRPr>
            </a:p>
          </p:txBody>
        </p:sp>
        <p:sp>
          <p:nvSpPr>
            <p:cNvPr id="102" name="Google Shape;599;p54">
              <a:extLst>
                <a:ext uri="{FF2B5EF4-FFF2-40B4-BE49-F238E27FC236}">
                  <a16:creationId xmlns:a16="http://schemas.microsoft.com/office/drawing/2014/main" id="{0BE2D400-41B5-2C31-AF43-AB34D1F99096}"/>
                </a:ext>
              </a:extLst>
            </p:cNvPr>
            <p:cNvSpPr/>
            <p:nvPr/>
          </p:nvSpPr>
          <p:spPr>
            <a:xfrm>
              <a:off x="571500" y="1132515"/>
              <a:ext cx="3810000" cy="190500"/>
            </a:xfrm>
            <a:prstGeom prst="rect">
              <a:avLst/>
            </a:prstGeom>
            <a:solidFill>
              <a:srgbClr val="1A3E7C"/>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Meiryo"/>
                <a:ea typeface="Meiryo"/>
                <a:cs typeface="Meiryo"/>
                <a:sym typeface="Meiryo"/>
              </a:endParaRPr>
            </a:p>
          </p:txBody>
        </p:sp>
        <p:sp>
          <p:nvSpPr>
            <p:cNvPr id="103" name="Google Shape;600;p54">
              <a:extLst>
                <a:ext uri="{FF2B5EF4-FFF2-40B4-BE49-F238E27FC236}">
                  <a16:creationId xmlns:a16="http://schemas.microsoft.com/office/drawing/2014/main" id="{5DA805A6-1B28-EA3C-D40A-08B72BFA2C68}"/>
                </a:ext>
              </a:extLst>
            </p:cNvPr>
            <p:cNvSpPr txBox="1"/>
            <p:nvPr/>
          </p:nvSpPr>
          <p:spPr>
            <a:xfrm>
              <a:off x="714375" y="952500"/>
              <a:ext cx="3524400" cy="457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ja" b="1">
                  <a:solidFill>
                    <a:schemeClr val="dk2"/>
                  </a:solidFill>
                  <a:latin typeface="Meiryo"/>
                  <a:ea typeface="Meiryo"/>
                  <a:cs typeface="Meiryo"/>
                  <a:sym typeface="Meiryo"/>
                </a:rPr>
                <a:t>■ 絶対的明示事項（必ず明示する事項）</a:t>
              </a:r>
              <a:endParaRPr b="1">
                <a:solidFill>
                  <a:schemeClr val="dk2"/>
                </a:solidFill>
                <a:latin typeface="Meiryo"/>
                <a:ea typeface="Meiryo"/>
                <a:cs typeface="Meiryo"/>
                <a:sym typeface="Meiryo"/>
              </a:endParaRPr>
            </a:p>
          </p:txBody>
        </p:sp>
      </p:grpSp>
      <p:grpSp>
        <p:nvGrpSpPr>
          <p:cNvPr id="105" name="Google Shape;602;p54">
            <a:extLst>
              <a:ext uri="{FF2B5EF4-FFF2-40B4-BE49-F238E27FC236}">
                <a16:creationId xmlns:a16="http://schemas.microsoft.com/office/drawing/2014/main" id="{C2932656-93DB-8FAD-B75D-89FADC42CDD3}"/>
              </a:ext>
            </a:extLst>
          </p:cNvPr>
          <p:cNvGrpSpPr/>
          <p:nvPr/>
        </p:nvGrpSpPr>
        <p:grpSpPr>
          <a:xfrm>
            <a:off x="5513649" y="2880788"/>
            <a:ext cx="4710412" cy="4354085"/>
            <a:chOff x="4762500" y="952499"/>
            <a:chExt cx="3810000" cy="3714901"/>
          </a:xfrm>
        </p:grpSpPr>
        <p:sp>
          <p:nvSpPr>
            <p:cNvPr id="106" name="Google Shape;603;p54">
              <a:extLst>
                <a:ext uri="{FF2B5EF4-FFF2-40B4-BE49-F238E27FC236}">
                  <a16:creationId xmlns:a16="http://schemas.microsoft.com/office/drawing/2014/main" id="{CAB6D651-D1B5-D431-8504-3C0AE7BA01BD}"/>
                </a:ext>
              </a:extLst>
            </p:cNvPr>
            <p:cNvSpPr/>
            <p:nvPr/>
          </p:nvSpPr>
          <p:spPr>
            <a:xfrm>
              <a:off x="4762500" y="952500"/>
              <a:ext cx="3810000" cy="3714900"/>
            </a:xfrm>
            <a:prstGeom prst="roundRect">
              <a:avLst>
                <a:gd name="adj" fmla="val 2051"/>
              </a:avLst>
            </a:prstGeom>
            <a:solidFill>
              <a:srgbClr val="FFFFFF"/>
            </a:solidFill>
            <a:ln w="1047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Meiryo"/>
                <a:ea typeface="Meiryo"/>
                <a:cs typeface="Meiryo"/>
                <a:sym typeface="Meiryo"/>
              </a:endParaRPr>
            </a:p>
          </p:txBody>
        </p:sp>
        <p:sp>
          <p:nvSpPr>
            <p:cNvPr id="107" name="Google Shape;604;p54">
              <a:extLst>
                <a:ext uri="{FF2B5EF4-FFF2-40B4-BE49-F238E27FC236}">
                  <a16:creationId xmlns:a16="http://schemas.microsoft.com/office/drawing/2014/main" id="{D3BF5728-8C3D-F1A1-FA32-FA09139FEE36}"/>
                </a:ext>
              </a:extLst>
            </p:cNvPr>
            <p:cNvSpPr/>
            <p:nvPr/>
          </p:nvSpPr>
          <p:spPr>
            <a:xfrm>
              <a:off x="4762500" y="952499"/>
              <a:ext cx="3810000" cy="368582"/>
            </a:xfrm>
            <a:prstGeom prst="roundRect">
              <a:avLst>
                <a:gd name="adj" fmla="val 16666"/>
              </a:avLst>
            </a:prstGeom>
            <a:solidFill>
              <a:schemeClr val="tx1">
                <a:lumMod val="25000"/>
                <a:lumOff val="7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Meiryo"/>
                <a:ea typeface="Meiryo"/>
                <a:cs typeface="Meiryo"/>
                <a:sym typeface="Meiryo"/>
              </a:endParaRPr>
            </a:p>
          </p:txBody>
        </p:sp>
        <p:sp>
          <p:nvSpPr>
            <p:cNvPr id="108" name="Google Shape;605;p54">
              <a:extLst>
                <a:ext uri="{FF2B5EF4-FFF2-40B4-BE49-F238E27FC236}">
                  <a16:creationId xmlns:a16="http://schemas.microsoft.com/office/drawing/2014/main" id="{61CFEBC2-8E42-296A-56F0-E88036E68B6F}"/>
                </a:ext>
              </a:extLst>
            </p:cNvPr>
            <p:cNvSpPr/>
            <p:nvPr/>
          </p:nvSpPr>
          <p:spPr>
            <a:xfrm>
              <a:off x="4762500" y="1132515"/>
              <a:ext cx="3810000" cy="190500"/>
            </a:xfrm>
            <a:prstGeom prst="rect">
              <a:avLst/>
            </a:prstGeom>
            <a:solidFill>
              <a:schemeClr val="tx1">
                <a:lumMod val="25000"/>
                <a:lumOff val="7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Meiryo"/>
                <a:ea typeface="Meiryo"/>
                <a:cs typeface="Meiryo"/>
                <a:sym typeface="Meiryo"/>
              </a:endParaRPr>
            </a:p>
          </p:txBody>
        </p:sp>
        <p:sp>
          <p:nvSpPr>
            <p:cNvPr id="109" name="Google Shape;606;p54">
              <a:extLst>
                <a:ext uri="{FF2B5EF4-FFF2-40B4-BE49-F238E27FC236}">
                  <a16:creationId xmlns:a16="http://schemas.microsoft.com/office/drawing/2014/main" id="{8FD5238F-74C6-6887-E29A-FD0027B29F75}"/>
                </a:ext>
              </a:extLst>
            </p:cNvPr>
            <p:cNvSpPr txBox="1"/>
            <p:nvPr/>
          </p:nvSpPr>
          <p:spPr>
            <a:xfrm>
              <a:off x="4905375" y="952500"/>
              <a:ext cx="3524400" cy="457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ja" b="1">
                  <a:solidFill>
                    <a:schemeClr val="tx1"/>
                  </a:solidFill>
                  <a:latin typeface="Meiryo"/>
                  <a:ea typeface="Meiryo"/>
                  <a:cs typeface="Meiryo"/>
                  <a:sym typeface="Meiryo"/>
                </a:rPr>
                <a:t>■ 相対的明示事項（制度がある場合に明示する事項）</a:t>
              </a:r>
              <a:endParaRPr b="1">
                <a:solidFill>
                  <a:schemeClr val="tx1"/>
                </a:solidFill>
                <a:latin typeface="Meiryo"/>
                <a:ea typeface="Meiryo"/>
                <a:cs typeface="Meiryo"/>
                <a:sym typeface="Meiryo"/>
              </a:endParaRPr>
            </a:p>
          </p:txBody>
        </p:sp>
        <p:sp>
          <p:nvSpPr>
            <p:cNvPr id="110" name="Google Shape;607;p54">
              <a:extLst>
                <a:ext uri="{FF2B5EF4-FFF2-40B4-BE49-F238E27FC236}">
                  <a16:creationId xmlns:a16="http://schemas.microsoft.com/office/drawing/2014/main" id="{794CDC33-3C6F-6199-A84B-1F3440C9FA75}"/>
                </a:ext>
              </a:extLst>
            </p:cNvPr>
            <p:cNvSpPr txBox="1"/>
            <p:nvPr/>
          </p:nvSpPr>
          <p:spPr>
            <a:xfrm>
              <a:off x="4762500" y="1514756"/>
              <a:ext cx="3721500" cy="2952900"/>
            </a:xfrm>
            <a:prstGeom prst="rect">
              <a:avLst/>
            </a:prstGeom>
            <a:noFill/>
            <a:ln>
              <a:noFill/>
            </a:ln>
          </p:spPr>
          <p:txBody>
            <a:bodyPr spcFirstLastPara="1" wrap="square" lIns="0" tIns="0" rIns="0" bIns="0" anchor="t" anchorCtr="0">
              <a:noAutofit/>
            </a:bodyPr>
            <a:lstStyle/>
            <a:p>
              <a:pPr marL="502987" lvl="0" indent="-345741" algn="l" rtl="0">
                <a:spcBef>
                  <a:spcPts val="0"/>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退職手当の適用範囲、決定、計算・支払方法、支払時期</a:t>
              </a:r>
              <a:endParaRPr sz="1200" b="1">
                <a:solidFill>
                  <a:schemeClr val="dk1"/>
                </a:solidFill>
                <a:latin typeface="Meiryo"/>
                <a:ea typeface="Meiryo"/>
                <a:cs typeface="Meiryo"/>
                <a:sym typeface="Meiryo"/>
              </a:endParaRPr>
            </a:p>
            <a:p>
              <a:pPr marL="502987" lvl="0" indent="-345741" algn="l" rtl="0">
                <a:spcBef>
                  <a:spcPts val="1003"/>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臨時に支払われる賃金（退職手当を除く）、賞与、</a:t>
              </a:r>
              <a:br>
                <a:rPr lang="en-US" altLang="ja" sz="1200" b="1">
                  <a:solidFill>
                    <a:schemeClr val="dk1"/>
                  </a:solidFill>
                  <a:latin typeface="Meiryo"/>
                  <a:ea typeface="Meiryo"/>
                  <a:cs typeface="Meiryo"/>
                  <a:sym typeface="Meiryo"/>
                </a:rPr>
              </a:br>
              <a:r>
                <a:rPr lang="ja" sz="1200" b="1">
                  <a:solidFill>
                    <a:schemeClr val="dk1"/>
                  </a:solidFill>
                  <a:latin typeface="Meiryo"/>
                  <a:ea typeface="Meiryo"/>
                  <a:cs typeface="Meiryo"/>
                  <a:sym typeface="Meiryo"/>
                </a:rPr>
                <a:t>これらに準ずる賃金並びに最低賃金額</a:t>
              </a:r>
              <a:endParaRPr sz="1200" b="1">
                <a:solidFill>
                  <a:schemeClr val="dk1"/>
                </a:solidFill>
                <a:latin typeface="Meiryo"/>
                <a:ea typeface="Meiryo"/>
                <a:cs typeface="Meiryo"/>
                <a:sym typeface="Meiryo"/>
              </a:endParaRPr>
            </a:p>
            <a:p>
              <a:pPr marL="502987" lvl="0" indent="-345741" algn="l" rtl="0">
                <a:spcBef>
                  <a:spcPts val="1003"/>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労働者に負担させる食費・作業用品等</a:t>
              </a:r>
              <a:endParaRPr sz="1200" b="1">
                <a:solidFill>
                  <a:schemeClr val="dk1"/>
                </a:solidFill>
                <a:latin typeface="Meiryo"/>
                <a:ea typeface="Meiryo"/>
                <a:cs typeface="Meiryo"/>
                <a:sym typeface="Meiryo"/>
              </a:endParaRPr>
            </a:p>
            <a:p>
              <a:pPr marL="502987" lvl="0" indent="-345741" algn="l" rtl="0">
                <a:spcBef>
                  <a:spcPts val="1003"/>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安全および衛生</a:t>
              </a:r>
              <a:endParaRPr sz="1200" b="1">
                <a:solidFill>
                  <a:schemeClr val="dk1"/>
                </a:solidFill>
                <a:latin typeface="Meiryo"/>
                <a:ea typeface="Meiryo"/>
                <a:cs typeface="Meiryo"/>
                <a:sym typeface="Meiryo"/>
              </a:endParaRPr>
            </a:p>
            <a:p>
              <a:pPr marL="502987" lvl="0" indent="-345741" algn="l" rtl="0">
                <a:spcBef>
                  <a:spcPts val="1003"/>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職業訓練</a:t>
              </a:r>
              <a:endParaRPr sz="1200" b="1">
                <a:solidFill>
                  <a:schemeClr val="dk1"/>
                </a:solidFill>
                <a:latin typeface="Meiryo"/>
                <a:ea typeface="Meiryo"/>
                <a:cs typeface="Meiryo"/>
                <a:sym typeface="Meiryo"/>
              </a:endParaRPr>
            </a:p>
            <a:p>
              <a:pPr marL="502987" lvl="0" indent="-345741" algn="l" rtl="0">
                <a:spcBef>
                  <a:spcPts val="1003"/>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災害補償および業務外の傷病扶助</a:t>
              </a:r>
              <a:endParaRPr sz="1200" b="1">
                <a:solidFill>
                  <a:schemeClr val="dk1"/>
                </a:solidFill>
                <a:latin typeface="Meiryo"/>
                <a:ea typeface="Meiryo"/>
                <a:cs typeface="Meiryo"/>
                <a:sym typeface="Meiryo"/>
              </a:endParaRPr>
            </a:p>
            <a:p>
              <a:pPr marL="502987" lvl="0" indent="-345741" algn="l" rtl="0">
                <a:spcBef>
                  <a:spcPts val="1003"/>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表彰および制裁</a:t>
              </a:r>
              <a:endParaRPr sz="1200" b="1">
                <a:solidFill>
                  <a:schemeClr val="dk1"/>
                </a:solidFill>
                <a:latin typeface="Meiryo"/>
                <a:ea typeface="Meiryo"/>
                <a:cs typeface="Meiryo"/>
                <a:sym typeface="Meiryo"/>
              </a:endParaRPr>
            </a:p>
            <a:p>
              <a:pPr marL="502987" lvl="0" indent="-345741" algn="l" rtl="0">
                <a:spcBef>
                  <a:spcPts val="1003"/>
                </a:spcBef>
                <a:spcAft>
                  <a:spcPts val="0"/>
                </a:spcAft>
                <a:buClr>
                  <a:schemeClr val="dk1"/>
                </a:buClr>
                <a:buSzPts val="1537"/>
                <a:buFont typeface="Wingdings" panose="05000000000000000000" pitchFamily="2" charset="2"/>
                <a:buChar char="l"/>
              </a:pPr>
              <a:r>
                <a:rPr lang="ja" sz="1200" b="1">
                  <a:solidFill>
                    <a:schemeClr val="dk1"/>
                  </a:solidFill>
                  <a:latin typeface="Meiryo"/>
                  <a:ea typeface="Meiryo"/>
                  <a:cs typeface="Meiryo"/>
                  <a:sym typeface="Meiryo"/>
                </a:rPr>
                <a:t>休職</a:t>
              </a:r>
              <a:endParaRPr sz="1200" b="1">
                <a:solidFill>
                  <a:schemeClr val="dk1"/>
                </a:solidFill>
                <a:latin typeface="Meiryo"/>
                <a:ea typeface="Meiryo"/>
                <a:cs typeface="Meiryo"/>
                <a:sym typeface="Meiryo"/>
              </a:endParaRPr>
            </a:p>
          </p:txBody>
        </p:sp>
      </p:grpSp>
      <p:sp>
        <p:nvSpPr>
          <p:cNvPr id="112" name="Google Shape;607;p54">
            <a:extLst>
              <a:ext uri="{FF2B5EF4-FFF2-40B4-BE49-F238E27FC236}">
                <a16:creationId xmlns:a16="http://schemas.microsoft.com/office/drawing/2014/main" id="{2BD1464D-84AA-A95A-51F2-79E121CFCAA4}"/>
              </a:ext>
            </a:extLst>
          </p:cNvPr>
          <p:cNvSpPr txBox="1"/>
          <p:nvPr/>
        </p:nvSpPr>
        <p:spPr>
          <a:xfrm>
            <a:off x="509667" y="3422387"/>
            <a:ext cx="4600997" cy="3378000"/>
          </a:xfrm>
          <a:prstGeom prst="rect">
            <a:avLst/>
          </a:prstGeom>
          <a:noFill/>
          <a:ln>
            <a:noFill/>
          </a:ln>
        </p:spPr>
        <p:txBody>
          <a:bodyPr spcFirstLastPara="1" wrap="square" lIns="0" tIns="0" rIns="0" bIns="0" anchor="t" anchorCtr="0">
            <a:noAutofit/>
          </a:bodyPr>
          <a:lstStyle/>
          <a:p>
            <a:pPr marL="328696" lvl="0" indent="-171450">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労働契約の期間</a:t>
            </a:r>
            <a:endParaRPr lang="ja-JP" altLang="en-US" sz="1200">
              <a:solidFill>
                <a:schemeClr val="dk1"/>
              </a:solidFill>
              <a:latin typeface="Meiryo"/>
              <a:ea typeface="Meiryo"/>
              <a:cs typeface="Meiryo"/>
              <a:sym typeface="Meiryo"/>
            </a:endParaRPr>
          </a:p>
          <a:p>
            <a:pPr marL="328696" lvl="0" indent="-171450">
              <a:spcBef>
                <a:spcPts val="845"/>
              </a:spcBef>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有期労働契約を更新する場合の基準</a:t>
            </a:r>
            <a:br>
              <a:rPr lang="ja-JP" altLang="en-US" sz="1200" b="1">
                <a:solidFill>
                  <a:schemeClr val="dk1"/>
                </a:solidFill>
                <a:latin typeface="Meiryo"/>
                <a:ea typeface="Meiryo"/>
                <a:cs typeface="Meiryo"/>
                <a:sym typeface="Meiryo"/>
              </a:rPr>
            </a:br>
            <a:r>
              <a:rPr lang="ja-JP" altLang="en-US" sz="1200">
                <a:solidFill>
                  <a:schemeClr val="dk1"/>
                </a:solidFill>
                <a:latin typeface="Meiryo"/>
                <a:ea typeface="Meiryo"/>
                <a:cs typeface="Meiryo"/>
                <a:sym typeface="Meiryo"/>
              </a:rPr>
              <a:t>（</a:t>
            </a:r>
            <a:r>
              <a:rPr lang="ja-JP" altLang="en-US" sz="1200" b="1">
                <a:solidFill>
                  <a:srgbClr val="00B050"/>
                </a:solidFill>
                <a:latin typeface="Meiryo"/>
                <a:ea typeface="Meiryo"/>
                <a:cs typeface="Meiryo"/>
                <a:sym typeface="Meiryo"/>
              </a:rPr>
              <a:t>有期契約労働者のみ</a:t>
            </a:r>
            <a:r>
              <a:rPr lang="ja-JP" altLang="en-US" sz="1200">
                <a:solidFill>
                  <a:schemeClr val="dk1"/>
                </a:solidFill>
                <a:latin typeface="Meiryo"/>
                <a:ea typeface="Meiryo"/>
                <a:cs typeface="Meiryo"/>
                <a:sym typeface="Meiryo"/>
              </a:rPr>
              <a:t>。更新上限がある場合は、通算</a:t>
            </a:r>
            <a:br>
              <a:rPr lang="ja-JP" altLang="en-US" sz="1200">
                <a:solidFill>
                  <a:schemeClr val="dk1"/>
                </a:solidFill>
                <a:latin typeface="Meiryo"/>
                <a:ea typeface="Meiryo"/>
                <a:cs typeface="Meiryo"/>
                <a:sym typeface="Meiryo"/>
              </a:rPr>
            </a:br>
            <a:r>
              <a:rPr lang="ja-JP" altLang="en-US" sz="1200">
                <a:solidFill>
                  <a:schemeClr val="dk1"/>
                </a:solidFill>
                <a:latin typeface="Meiryo"/>
                <a:ea typeface="Meiryo"/>
                <a:cs typeface="Meiryo"/>
                <a:sym typeface="Meiryo"/>
              </a:rPr>
              <a:t>　契約期間または更新回数の上限を含む）</a:t>
            </a:r>
          </a:p>
          <a:p>
            <a:pPr marL="502987" lvl="0" indent="-345741">
              <a:spcBef>
                <a:spcPts val="845"/>
              </a:spcBef>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就業の場所及び従事すべき業務</a:t>
            </a:r>
            <a:br>
              <a:rPr lang="ja-JP" altLang="en-US" sz="1200" b="1">
                <a:solidFill>
                  <a:schemeClr val="dk1"/>
                </a:solidFill>
                <a:latin typeface="Meiryo"/>
                <a:ea typeface="Meiryo"/>
                <a:cs typeface="Meiryo"/>
                <a:sym typeface="Meiryo"/>
              </a:rPr>
            </a:br>
            <a:r>
              <a:rPr lang="ja-JP" altLang="en-US" sz="1200">
                <a:solidFill>
                  <a:schemeClr val="dk1"/>
                </a:solidFill>
                <a:latin typeface="Meiryo"/>
                <a:ea typeface="Meiryo"/>
                <a:cs typeface="Meiryo"/>
                <a:sym typeface="Meiryo"/>
              </a:rPr>
              <a:t>（変更の範囲を含む）</a:t>
            </a:r>
          </a:p>
          <a:p>
            <a:pPr marL="502987" lvl="0" indent="-345741">
              <a:spcBef>
                <a:spcPts val="845"/>
              </a:spcBef>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始業及び終業の時刻、所定労働時間を超える労働の有無、休憩時間、休日、休暇、交代制勤務に関する事項</a:t>
            </a:r>
            <a:endParaRPr lang="ja-JP" altLang="en-US" sz="1200">
              <a:solidFill>
                <a:schemeClr val="dk1"/>
              </a:solidFill>
              <a:latin typeface="Meiryo"/>
              <a:ea typeface="Meiryo"/>
              <a:cs typeface="Meiryo"/>
              <a:sym typeface="Meiryo"/>
            </a:endParaRPr>
          </a:p>
          <a:p>
            <a:pPr marL="502987" lvl="0" indent="-345741">
              <a:spcBef>
                <a:spcPts val="845"/>
              </a:spcBef>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賃金の決定、計算・支払方法、締切り・支払の時期</a:t>
            </a:r>
            <a:endParaRPr lang="ja-JP" altLang="en-US" sz="1200">
              <a:solidFill>
                <a:schemeClr val="dk1"/>
              </a:solidFill>
              <a:latin typeface="Meiryo"/>
              <a:ea typeface="Meiryo"/>
              <a:cs typeface="Meiryo"/>
              <a:sym typeface="Meiryo"/>
            </a:endParaRPr>
          </a:p>
          <a:p>
            <a:pPr marL="328696" lvl="0" indent="-171450">
              <a:spcBef>
                <a:spcPts val="845"/>
              </a:spcBef>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　昇給に関する事項</a:t>
            </a:r>
            <a:r>
              <a:rPr lang="ja-JP" altLang="en-US" sz="1200">
                <a:solidFill>
                  <a:schemeClr val="dk1"/>
                </a:solidFill>
                <a:latin typeface="Meiryo"/>
                <a:ea typeface="Meiryo"/>
                <a:cs typeface="Meiryo"/>
                <a:sym typeface="Meiryo"/>
              </a:rPr>
              <a:t>（</a:t>
            </a:r>
            <a:r>
              <a:rPr lang="en-US" altLang="ja-JP" sz="1200">
                <a:solidFill>
                  <a:schemeClr val="dk1"/>
                </a:solidFill>
                <a:latin typeface="Meiryo"/>
                <a:ea typeface="Meiryo"/>
                <a:cs typeface="Meiryo"/>
                <a:sym typeface="Meiryo"/>
              </a:rPr>
              <a:t>※</a:t>
            </a:r>
            <a:r>
              <a:rPr lang="ja-JP" altLang="en-US" sz="1200">
                <a:solidFill>
                  <a:schemeClr val="dk1"/>
                </a:solidFill>
                <a:latin typeface="Meiryo"/>
                <a:ea typeface="Meiryo"/>
                <a:cs typeface="Meiryo"/>
                <a:sym typeface="Meiryo"/>
              </a:rPr>
              <a:t>）</a:t>
            </a:r>
            <a:br>
              <a:rPr lang="ja-JP" altLang="en-US" sz="1200">
                <a:solidFill>
                  <a:schemeClr val="dk1"/>
                </a:solidFill>
                <a:latin typeface="Meiryo"/>
                <a:ea typeface="Meiryo"/>
                <a:cs typeface="Meiryo"/>
                <a:sym typeface="Meiryo"/>
              </a:rPr>
            </a:br>
            <a:r>
              <a:rPr lang="ja-JP" altLang="en-US" sz="1200">
                <a:solidFill>
                  <a:schemeClr val="dk1"/>
                </a:solidFill>
                <a:latin typeface="Meiryo"/>
                <a:ea typeface="Meiryo"/>
                <a:cs typeface="Meiryo"/>
                <a:sym typeface="Meiryo"/>
              </a:rPr>
              <a:t>　</a:t>
            </a:r>
            <a:r>
              <a:rPr lang="en-US" altLang="ja-JP" sz="1200">
                <a:solidFill>
                  <a:schemeClr val="dk1"/>
                </a:solidFill>
                <a:latin typeface="Meiryo"/>
                <a:ea typeface="Meiryo"/>
                <a:cs typeface="Meiryo"/>
                <a:sym typeface="Meiryo"/>
              </a:rPr>
              <a:t>※</a:t>
            </a:r>
            <a:r>
              <a:rPr lang="ja-JP" altLang="en-US" sz="1200">
                <a:solidFill>
                  <a:schemeClr val="dk1"/>
                </a:solidFill>
                <a:latin typeface="Meiryo"/>
                <a:ea typeface="Meiryo"/>
                <a:cs typeface="Meiryo"/>
                <a:sym typeface="Meiryo"/>
              </a:rPr>
              <a:t>明示が義務付けられているが、書面でなく口頭でもよい</a:t>
            </a:r>
            <a:br>
              <a:rPr lang="en-US" altLang="ja-JP" sz="1200">
                <a:solidFill>
                  <a:schemeClr val="dk1"/>
                </a:solidFill>
                <a:latin typeface="Meiryo"/>
                <a:ea typeface="Meiryo"/>
                <a:cs typeface="Meiryo"/>
                <a:sym typeface="Meiryo"/>
              </a:rPr>
            </a:br>
            <a:r>
              <a:rPr lang="ja-JP" altLang="en-US" sz="1200">
                <a:solidFill>
                  <a:schemeClr val="dk1"/>
                </a:solidFill>
                <a:latin typeface="Meiryo"/>
                <a:ea typeface="Meiryo"/>
                <a:cs typeface="Meiryo"/>
                <a:sym typeface="Meiryo"/>
              </a:rPr>
              <a:t>　　とされている</a:t>
            </a:r>
          </a:p>
          <a:p>
            <a:pPr marL="328696" lvl="0" indent="-171450">
              <a:spcBef>
                <a:spcPts val="845"/>
              </a:spcBef>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　退職</a:t>
            </a:r>
            <a:r>
              <a:rPr lang="ja-JP" altLang="en-US" sz="1200">
                <a:solidFill>
                  <a:schemeClr val="dk1"/>
                </a:solidFill>
                <a:latin typeface="Meiryo"/>
                <a:ea typeface="Meiryo"/>
                <a:cs typeface="Meiryo"/>
                <a:sym typeface="Meiryo"/>
              </a:rPr>
              <a:t>（解雇の事由を含む）</a:t>
            </a:r>
          </a:p>
          <a:p>
            <a:pPr marL="328696" lvl="0" indent="-171450">
              <a:spcBef>
                <a:spcPts val="845"/>
              </a:spcBef>
              <a:buClr>
                <a:schemeClr val="dk1"/>
              </a:buClr>
              <a:buSzPct val="128000"/>
              <a:buFont typeface="Wingdings" panose="05000000000000000000" pitchFamily="2" charset="2"/>
              <a:buChar char="l"/>
            </a:pPr>
            <a:r>
              <a:rPr lang="ja-JP" altLang="en-US" sz="1200" b="1">
                <a:solidFill>
                  <a:schemeClr val="dk1"/>
                </a:solidFill>
                <a:latin typeface="Meiryo"/>
                <a:ea typeface="Meiryo"/>
                <a:cs typeface="Meiryo"/>
                <a:sym typeface="Meiryo"/>
              </a:rPr>
              <a:t>　無期転換の申込機会</a:t>
            </a:r>
            <a:endParaRPr lang="ja-JP" altLang="en-US" sz="1200">
              <a:solidFill>
                <a:schemeClr val="dk1"/>
              </a:solidFill>
              <a:latin typeface="Meiryo"/>
              <a:ea typeface="Meiryo"/>
              <a:cs typeface="Meiryo"/>
              <a:sym typeface="Meiryo"/>
            </a:endParaRPr>
          </a:p>
          <a:p>
            <a:pPr lvl="0">
              <a:buSzPct val="128000"/>
            </a:pPr>
            <a:r>
              <a:rPr lang="ja-JP" altLang="en-US" sz="1200">
                <a:solidFill>
                  <a:schemeClr val="dk1"/>
                </a:solidFill>
                <a:latin typeface="Meiryo"/>
                <a:ea typeface="Meiryo"/>
                <a:cs typeface="Meiryo"/>
                <a:sym typeface="Meiryo"/>
              </a:rPr>
              <a:t>　　　（</a:t>
            </a:r>
            <a:r>
              <a:rPr lang="ja-JP" altLang="en-US" sz="1200" b="1">
                <a:solidFill>
                  <a:srgbClr val="00B050"/>
                </a:solidFill>
                <a:latin typeface="Meiryo"/>
                <a:ea typeface="Meiryo"/>
                <a:cs typeface="Meiryo"/>
                <a:sym typeface="Meiryo"/>
              </a:rPr>
              <a:t>申込権が発生する有期契約労働者のみ対象</a:t>
            </a:r>
            <a:r>
              <a:rPr lang="ja-JP" altLang="en-US" sz="1200">
                <a:solidFill>
                  <a:schemeClr val="dk1"/>
                </a:solidFill>
                <a:latin typeface="Meiryo"/>
                <a:ea typeface="Meiryo"/>
                <a:cs typeface="Meiryo"/>
                <a:sym typeface="Meiryo"/>
              </a:rPr>
              <a:t>。無期転換後</a:t>
            </a:r>
            <a:br>
              <a:rPr lang="en-US" altLang="ja-JP" sz="1200">
                <a:solidFill>
                  <a:schemeClr val="dk1"/>
                </a:solidFill>
                <a:latin typeface="Meiryo"/>
                <a:ea typeface="Meiryo"/>
                <a:cs typeface="Meiryo"/>
                <a:sym typeface="Meiryo"/>
              </a:rPr>
            </a:br>
            <a:r>
              <a:rPr lang="ja-JP" altLang="en-US" sz="1200">
                <a:solidFill>
                  <a:schemeClr val="dk1"/>
                </a:solidFill>
                <a:latin typeface="Meiryo"/>
                <a:ea typeface="Meiryo"/>
                <a:cs typeface="Meiryo"/>
                <a:sym typeface="Meiryo"/>
              </a:rPr>
              <a:t>　　　　の労働条件を含む）</a:t>
            </a:r>
          </a:p>
        </p:txBody>
      </p:sp>
    </p:spTree>
    <p:extLst>
      <p:ext uri="{BB962C8B-B14F-4D97-AF65-F5344CB8AC3E}">
        <p14:creationId xmlns:p14="http://schemas.microsoft.com/office/powerpoint/2010/main" val="1082314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3">
            <a:extLst>
              <a:ext uri="{FF2B5EF4-FFF2-40B4-BE49-F238E27FC236}">
                <a16:creationId xmlns:a16="http://schemas.microsoft.com/office/drawing/2014/main" id="{F5BE8816-E1F2-8356-B823-6FF9DF8824FB}"/>
              </a:ext>
            </a:extLst>
          </p:cNvPr>
          <p:cNvSpPr/>
          <p:nvPr/>
        </p:nvSpPr>
        <p:spPr>
          <a:xfrm>
            <a:off x="514350" y="374610"/>
            <a:ext cx="9957911" cy="281880"/>
          </a:xfrm>
          <a:prstGeom prst="rect">
            <a:avLst/>
          </a:prstGeom>
          <a:noFill/>
          <a:ln/>
        </p:spPr>
        <p:txBody>
          <a:bodyPr wrap="square" lIns="25400" tIns="25400" rIns="25400" bIns="25400" rtlCol="0" anchor="t">
            <a:normAutofit/>
          </a:bodyPr>
          <a:lstStyle/>
          <a:p>
            <a:pPr marL="0" indent="0" algn="l">
              <a:lnSpc>
                <a:spcPct val="106667"/>
              </a:lnSpc>
              <a:buNone/>
            </a:pPr>
            <a:r>
              <a:rPr lang="en-US" sz="1200" dirty="0">
                <a:solidFill>
                  <a:srgbClr val="2F3B4C"/>
                </a:solidFill>
                <a:latin typeface="Meiryo" pitchFamily="34" charset="0"/>
                <a:ea typeface="Meiryo" pitchFamily="34" charset="-122"/>
                <a:cs typeface="Meiryo" pitchFamily="34" charset="-120"/>
              </a:rPr>
              <a:t>パート・アルバイトや有期契約労働者の場合は、次の事項も明示しなければなりません。</a:t>
            </a:r>
            <a:endParaRPr lang="en-US" sz="1200" dirty="0"/>
          </a:p>
        </p:txBody>
      </p:sp>
      <p:grpSp>
        <p:nvGrpSpPr>
          <p:cNvPr id="102" name="グループ化 101">
            <a:extLst>
              <a:ext uri="{FF2B5EF4-FFF2-40B4-BE49-F238E27FC236}">
                <a16:creationId xmlns:a16="http://schemas.microsoft.com/office/drawing/2014/main" id="{D20918D4-F7D4-0A44-474B-E3003265612C}"/>
              </a:ext>
            </a:extLst>
          </p:cNvPr>
          <p:cNvGrpSpPr/>
          <p:nvPr/>
        </p:nvGrpSpPr>
        <p:grpSpPr>
          <a:xfrm>
            <a:off x="511770" y="715962"/>
            <a:ext cx="1198463" cy="457200"/>
            <a:chOff x="646707" y="1005403"/>
            <a:chExt cx="1198463" cy="457200"/>
          </a:xfrm>
        </p:grpSpPr>
        <p:sp>
          <p:nvSpPr>
            <p:cNvPr id="65" name="Shape 15">
              <a:extLst>
                <a:ext uri="{FF2B5EF4-FFF2-40B4-BE49-F238E27FC236}">
                  <a16:creationId xmlns:a16="http://schemas.microsoft.com/office/drawing/2014/main" id="{98AE4835-10F5-500B-6290-470DE3294B14}"/>
                </a:ext>
              </a:extLst>
            </p:cNvPr>
            <p:cNvSpPr/>
            <p:nvPr/>
          </p:nvSpPr>
          <p:spPr>
            <a:xfrm>
              <a:off x="646707" y="1005403"/>
              <a:ext cx="1198463" cy="457200"/>
            </a:xfrm>
            <a:prstGeom prst="roundRect">
              <a:avLst>
                <a:gd name="adj" fmla="val 25000"/>
              </a:avLst>
            </a:prstGeom>
            <a:solidFill>
              <a:srgbClr val="F0F4FB"/>
            </a:solidFill>
            <a:ln/>
          </p:spPr>
          <p:txBody>
            <a:bodyPr/>
            <a:lstStyle/>
            <a:p>
              <a:endParaRPr lang="ja-JP" altLang="en-US"/>
            </a:p>
          </p:txBody>
        </p:sp>
        <p:sp>
          <p:nvSpPr>
            <p:cNvPr id="67" name="Text 16">
              <a:extLst>
                <a:ext uri="{FF2B5EF4-FFF2-40B4-BE49-F238E27FC236}">
                  <a16:creationId xmlns:a16="http://schemas.microsoft.com/office/drawing/2014/main" id="{6EBEDB2A-2EB9-AE49-8210-1E588663CC71}"/>
                </a:ext>
              </a:extLst>
            </p:cNvPr>
            <p:cNvSpPr/>
            <p:nvPr/>
          </p:nvSpPr>
          <p:spPr>
            <a:xfrm>
              <a:off x="780057" y="1119703"/>
              <a:ext cx="931763" cy="266700"/>
            </a:xfrm>
            <a:prstGeom prst="rect">
              <a:avLst/>
            </a:prstGeom>
            <a:noFill/>
            <a:ln/>
          </p:spPr>
          <p:txBody>
            <a:bodyPr wrap="square" lIns="25400" tIns="25400" rIns="25400" bIns="25400" rtlCol="0" anchor="ctr">
              <a:normAutofit/>
            </a:bodyPr>
            <a:lstStyle/>
            <a:p>
              <a:pPr marL="0" indent="0" algn="ctr">
                <a:buNone/>
              </a:pPr>
              <a:r>
                <a:rPr lang="ja-JP" altLang="en-US" sz="1200" b="1">
                  <a:solidFill>
                    <a:srgbClr val="0032F5"/>
                  </a:solidFill>
                  <a:latin typeface="Meiryo" pitchFamily="34" charset="0"/>
                  <a:ea typeface="Meiryo" pitchFamily="34" charset="-122"/>
                </a:rPr>
                <a:t>昇給の有無</a:t>
              </a:r>
              <a:endParaRPr lang="en-US" sz="1200" dirty="0"/>
            </a:p>
          </p:txBody>
        </p:sp>
      </p:grpSp>
      <p:grpSp>
        <p:nvGrpSpPr>
          <p:cNvPr id="103" name="グループ化 102">
            <a:extLst>
              <a:ext uri="{FF2B5EF4-FFF2-40B4-BE49-F238E27FC236}">
                <a16:creationId xmlns:a16="http://schemas.microsoft.com/office/drawing/2014/main" id="{2C29EC75-FC31-79F7-419D-7C892C629DA8}"/>
              </a:ext>
            </a:extLst>
          </p:cNvPr>
          <p:cNvGrpSpPr/>
          <p:nvPr/>
        </p:nvGrpSpPr>
        <p:grpSpPr>
          <a:xfrm>
            <a:off x="1837212" y="715962"/>
            <a:ext cx="1503820" cy="457200"/>
            <a:chOff x="1940420" y="1005403"/>
            <a:chExt cx="1503820" cy="457200"/>
          </a:xfrm>
        </p:grpSpPr>
        <p:sp>
          <p:nvSpPr>
            <p:cNvPr id="69" name="Shape 17">
              <a:extLst>
                <a:ext uri="{FF2B5EF4-FFF2-40B4-BE49-F238E27FC236}">
                  <a16:creationId xmlns:a16="http://schemas.microsoft.com/office/drawing/2014/main" id="{DD2E75EE-3936-CF2D-D150-5BAE84CD26BD}"/>
                </a:ext>
              </a:extLst>
            </p:cNvPr>
            <p:cNvSpPr/>
            <p:nvPr/>
          </p:nvSpPr>
          <p:spPr>
            <a:xfrm>
              <a:off x="1940420" y="1005403"/>
              <a:ext cx="1503820" cy="457200"/>
            </a:xfrm>
            <a:prstGeom prst="roundRect">
              <a:avLst>
                <a:gd name="adj" fmla="val 25000"/>
              </a:avLst>
            </a:prstGeom>
            <a:solidFill>
              <a:srgbClr val="F0F4FB"/>
            </a:solidFill>
            <a:ln/>
          </p:spPr>
          <p:txBody>
            <a:bodyPr/>
            <a:lstStyle/>
            <a:p>
              <a:endParaRPr lang="ja-JP" altLang="en-US"/>
            </a:p>
          </p:txBody>
        </p:sp>
        <p:sp>
          <p:nvSpPr>
            <p:cNvPr id="71" name="Text 18">
              <a:extLst>
                <a:ext uri="{FF2B5EF4-FFF2-40B4-BE49-F238E27FC236}">
                  <a16:creationId xmlns:a16="http://schemas.microsoft.com/office/drawing/2014/main" id="{F7FD7184-C688-3068-3F05-C5D909C11997}"/>
                </a:ext>
              </a:extLst>
            </p:cNvPr>
            <p:cNvSpPr/>
            <p:nvPr/>
          </p:nvSpPr>
          <p:spPr>
            <a:xfrm>
              <a:off x="2110600" y="1119703"/>
              <a:ext cx="1122264" cy="266700"/>
            </a:xfrm>
            <a:prstGeom prst="rect">
              <a:avLst/>
            </a:prstGeom>
            <a:noFill/>
            <a:ln/>
          </p:spPr>
          <p:txBody>
            <a:bodyPr wrap="square" lIns="25400" tIns="25400" rIns="25400" bIns="25400" rtlCol="0" anchor="ctr">
              <a:normAutofit/>
            </a:bodyPr>
            <a:lstStyle/>
            <a:p>
              <a:pPr marL="0" indent="0" algn="ctr">
                <a:buNone/>
              </a:pPr>
              <a:r>
                <a:rPr lang="ja-JP" altLang="en-US" sz="1200" b="1">
                  <a:solidFill>
                    <a:srgbClr val="0032F5"/>
                  </a:solidFill>
                  <a:latin typeface="Meiryo" pitchFamily="34" charset="0"/>
                  <a:ea typeface="Meiryo" pitchFamily="34" charset="-122"/>
                </a:rPr>
                <a:t>退職手当の有無</a:t>
              </a:r>
              <a:endParaRPr lang="en-US" sz="1200" dirty="0"/>
            </a:p>
          </p:txBody>
        </p:sp>
      </p:grpSp>
      <p:grpSp>
        <p:nvGrpSpPr>
          <p:cNvPr id="101" name="グループ化 100">
            <a:extLst>
              <a:ext uri="{FF2B5EF4-FFF2-40B4-BE49-F238E27FC236}">
                <a16:creationId xmlns:a16="http://schemas.microsoft.com/office/drawing/2014/main" id="{D9464382-6E19-74B2-2585-B3640CCFE894}"/>
              </a:ext>
            </a:extLst>
          </p:cNvPr>
          <p:cNvGrpSpPr/>
          <p:nvPr/>
        </p:nvGrpSpPr>
        <p:grpSpPr>
          <a:xfrm>
            <a:off x="3444637" y="715962"/>
            <a:ext cx="1188000" cy="457200"/>
            <a:chOff x="3579574" y="1005403"/>
            <a:chExt cx="1188000" cy="457200"/>
          </a:xfrm>
        </p:grpSpPr>
        <p:sp>
          <p:nvSpPr>
            <p:cNvPr id="73" name="Shape 19">
              <a:extLst>
                <a:ext uri="{FF2B5EF4-FFF2-40B4-BE49-F238E27FC236}">
                  <a16:creationId xmlns:a16="http://schemas.microsoft.com/office/drawing/2014/main" id="{83285ED3-3BC4-2B54-54B5-70C79E7F46EF}"/>
                </a:ext>
              </a:extLst>
            </p:cNvPr>
            <p:cNvSpPr/>
            <p:nvPr/>
          </p:nvSpPr>
          <p:spPr>
            <a:xfrm>
              <a:off x="3579574" y="1005403"/>
              <a:ext cx="1188000" cy="457200"/>
            </a:xfrm>
            <a:prstGeom prst="roundRect">
              <a:avLst>
                <a:gd name="adj" fmla="val 25000"/>
              </a:avLst>
            </a:prstGeom>
            <a:solidFill>
              <a:srgbClr val="F0F4FB"/>
            </a:solidFill>
            <a:ln/>
          </p:spPr>
          <p:txBody>
            <a:bodyPr/>
            <a:lstStyle/>
            <a:p>
              <a:endParaRPr lang="ja-JP" altLang="en-US"/>
            </a:p>
          </p:txBody>
        </p:sp>
        <p:sp>
          <p:nvSpPr>
            <p:cNvPr id="75" name="Text 20">
              <a:extLst>
                <a:ext uri="{FF2B5EF4-FFF2-40B4-BE49-F238E27FC236}">
                  <a16:creationId xmlns:a16="http://schemas.microsoft.com/office/drawing/2014/main" id="{F764EB04-0F5E-9CCD-B0BA-78420F34802F}"/>
                </a:ext>
              </a:extLst>
            </p:cNvPr>
            <p:cNvSpPr/>
            <p:nvPr/>
          </p:nvSpPr>
          <p:spPr>
            <a:xfrm>
              <a:off x="3662124" y="1104523"/>
              <a:ext cx="1011476" cy="281880"/>
            </a:xfrm>
            <a:prstGeom prst="rect">
              <a:avLst/>
            </a:prstGeom>
            <a:noFill/>
            <a:ln/>
          </p:spPr>
          <p:txBody>
            <a:bodyPr wrap="square" lIns="25400" tIns="25400" rIns="25400" bIns="25400" rtlCol="0" anchor="ctr">
              <a:normAutofit/>
            </a:bodyPr>
            <a:lstStyle/>
            <a:p>
              <a:pPr marL="0" indent="0" algn="ctr">
                <a:buNone/>
              </a:pPr>
              <a:r>
                <a:rPr lang="ja-JP" altLang="en-US" sz="1200" b="1">
                  <a:solidFill>
                    <a:srgbClr val="0032F5"/>
                  </a:solidFill>
                  <a:latin typeface="Meiryo" pitchFamily="34" charset="0"/>
                  <a:ea typeface="Meiryo" pitchFamily="34" charset="-122"/>
                  <a:cs typeface="Meiryo" pitchFamily="34" charset="-120"/>
                </a:rPr>
                <a:t>賞与の有無</a:t>
              </a:r>
              <a:endParaRPr lang="en-US" sz="1200" dirty="0"/>
            </a:p>
          </p:txBody>
        </p:sp>
      </p:grpSp>
      <p:grpSp>
        <p:nvGrpSpPr>
          <p:cNvPr id="100" name="グループ化 99">
            <a:extLst>
              <a:ext uri="{FF2B5EF4-FFF2-40B4-BE49-F238E27FC236}">
                <a16:creationId xmlns:a16="http://schemas.microsoft.com/office/drawing/2014/main" id="{5F1A707D-365E-D109-7A55-25A492E7017A}"/>
              </a:ext>
            </a:extLst>
          </p:cNvPr>
          <p:cNvGrpSpPr/>
          <p:nvPr/>
        </p:nvGrpSpPr>
        <p:grpSpPr>
          <a:xfrm>
            <a:off x="4724250" y="656490"/>
            <a:ext cx="1065053" cy="614243"/>
            <a:chOff x="6239987" y="945931"/>
            <a:chExt cx="1065053" cy="614243"/>
          </a:xfrm>
        </p:grpSpPr>
        <p:sp>
          <p:nvSpPr>
            <p:cNvPr id="85" name="Shape 19">
              <a:extLst>
                <a:ext uri="{FF2B5EF4-FFF2-40B4-BE49-F238E27FC236}">
                  <a16:creationId xmlns:a16="http://schemas.microsoft.com/office/drawing/2014/main" id="{989D27ED-701E-3521-2C25-0DBA50A872D0}"/>
                </a:ext>
              </a:extLst>
            </p:cNvPr>
            <p:cNvSpPr/>
            <p:nvPr/>
          </p:nvSpPr>
          <p:spPr>
            <a:xfrm>
              <a:off x="6239987" y="1005403"/>
              <a:ext cx="1065053" cy="457200"/>
            </a:xfrm>
            <a:prstGeom prst="roundRect">
              <a:avLst>
                <a:gd name="adj" fmla="val 25000"/>
              </a:avLst>
            </a:prstGeom>
            <a:solidFill>
              <a:srgbClr val="F0F4FB"/>
            </a:solidFill>
            <a:ln/>
          </p:spPr>
          <p:txBody>
            <a:bodyPr/>
            <a:lstStyle/>
            <a:p>
              <a:endParaRPr lang="ja-JP" altLang="en-US"/>
            </a:p>
          </p:txBody>
        </p:sp>
        <p:sp>
          <p:nvSpPr>
            <p:cNvPr id="87" name="Text 20">
              <a:extLst>
                <a:ext uri="{FF2B5EF4-FFF2-40B4-BE49-F238E27FC236}">
                  <a16:creationId xmlns:a16="http://schemas.microsoft.com/office/drawing/2014/main" id="{DA8B4375-52A2-ECFC-8FD0-6D522AD15FDA}"/>
                </a:ext>
              </a:extLst>
            </p:cNvPr>
            <p:cNvSpPr/>
            <p:nvPr/>
          </p:nvSpPr>
          <p:spPr>
            <a:xfrm flipH="1">
              <a:off x="6366966" y="945931"/>
              <a:ext cx="825977" cy="614243"/>
            </a:xfrm>
            <a:prstGeom prst="rect">
              <a:avLst/>
            </a:prstGeom>
            <a:noFill/>
            <a:ln/>
          </p:spPr>
          <p:txBody>
            <a:bodyPr wrap="square" lIns="25400" tIns="25400" rIns="25400" bIns="25400" rtlCol="0" anchor="ctr">
              <a:normAutofit/>
            </a:bodyPr>
            <a:lstStyle/>
            <a:p>
              <a:pPr marL="0" indent="0" algn="ctr">
                <a:buNone/>
              </a:pPr>
              <a:r>
                <a:rPr lang="ja-JP" altLang="en-US" sz="1200" b="1">
                  <a:solidFill>
                    <a:srgbClr val="0032F5"/>
                  </a:solidFill>
                  <a:latin typeface="Meiryo" pitchFamily="34" charset="0"/>
                  <a:ea typeface="Meiryo" pitchFamily="34" charset="-122"/>
                  <a:cs typeface="Meiryo" pitchFamily="34" charset="-120"/>
                </a:rPr>
                <a:t>相談窓口</a:t>
              </a:r>
              <a:endParaRPr lang="en-US" sz="1200" dirty="0"/>
            </a:p>
          </p:txBody>
        </p:sp>
      </p:grpSp>
      <p:sp>
        <p:nvSpPr>
          <p:cNvPr id="91" name="Text 20">
            <a:extLst>
              <a:ext uri="{FF2B5EF4-FFF2-40B4-BE49-F238E27FC236}">
                <a16:creationId xmlns:a16="http://schemas.microsoft.com/office/drawing/2014/main" id="{12795D2E-DFED-0D60-F107-E9AE9A543DDA}"/>
              </a:ext>
            </a:extLst>
          </p:cNvPr>
          <p:cNvSpPr/>
          <p:nvPr/>
        </p:nvSpPr>
        <p:spPr>
          <a:xfrm>
            <a:off x="812293" y="1776571"/>
            <a:ext cx="1445022" cy="266700"/>
          </a:xfrm>
          <a:prstGeom prst="rect">
            <a:avLst/>
          </a:prstGeom>
          <a:noFill/>
          <a:ln/>
        </p:spPr>
        <p:txBody>
          <a:bodyPr wrap="square" lIns="25400" tIns="25400" rIns="25400" bIns="25400" rtlCol="0" anchor="ctr">
            <a:normAutofit/>
          </a:bodyPr>
          <a:lstStyle/>
          <a:p>
            <a:pPr marL="0" indent="0" algn="ctr">
              <a:buNone/>
            </a:pPr>
            <a:endParaRPr lang="en-US" sz="1200" b="1" dirty="0">
              <a:solidFill>
                <a:schemeClr val="dk1"/>
              </a:solidFill>
              <a:latin typeface="Meiryo"/>
              <a:ea typeface="Meiryo"/>
            </a:endParaRPr>
          </a:p>
        </p:txBody>
      </p:sp>
      <p:grpSp>
        <p:nvGrpSpPr>
          <p:cNvPr id="104" name="グループ化 103">
            <a:extLst>
              <a:ext uri="{FF2B5EF4-FFF2-40B4-BE49-F238E27FC236}">
                <a16:creationId xmlns:a16="http://schemas.microsoft.com/office/drawing/2014/main" id="{C1893ED7-962B-91D3-CAA4-F745517542E7}"/>
              </a:ext>
            </a:extLst>
          </p:cNvPr>
          <p:cNvGrpSpPr/>
          <p:nvPr/>
        </p:nvGrpSpPr>
        <p:grpSpPr>
          <a:xfrm>
            <a:off x="5895797" y="715962"/>
            <a:ext cx="4281666" cy="457200"/>
            <a:chOff x="6030734" y="1005403"/>
            <a:chExt cx="4281666" cy="457200"/>
          </a:xfrm>
        </p:grpSpPr>
        <p:sp>
          <p:nvSpPr>
            <p:cNvPr id="97" name="Shape 19">
              <a:extLst>
                <a:ext uri="{FF2B5EF4-FFF2-40B4-BE49-F238E27FC236}">
                  <a16:creationId xmlns:a16="http://schemas.microsoft.com/office/drawing/2014/main" id="{24018EC6-2AA7-865B-F5BA-86EC921612C9}"/>
                </a:ext>
              </a:extLst>
            </p:cNvPr>
            <p:cNvSpPr/>
            <p:nvPr/>
          </p:nvSpPr>
          <p:spPr>
            <a:xfrm>
              <a:off x="6030734" y="1005403"/>
              <a:ext cx="4281666" cy="457200"/>
            </a:xfrm>
            <a:prstGeom prst="roundRect">
              <a:avLst>
                <a:gd name="adj" fmla="val 25000"/>
              </a:avLst>
            </a:prstGeom>
            <a:solidFill>
              <a:srgbClr val="F0F4FB"/>
            </a:solidFill>
            <a:ln/>
          </p:spPr>
          <p:txBody>
            <a:bodyPr/>
            <a:lstStyle/>
            <a:p>
              <a:endParaRPr lang="ja-JP" altLang="en-US"/>
            </a:p>
          </p:txBody>
        </p:sp>
        <p:sp>
          <p:nvSpPr>
            <p:cNvPr id="99" name="Text 20">
              <a:extLst>
                <a:ext uri="{FF2B5EF4-FFF2-40B4-BE49-F238E27FC236}">
                  <a16:creationId xmlns:a16="http://schemas.microsoft.com/office/drawing/2014/main" id="{BD0CF499-CBA8-A1A8-EA9E-8775293B2A54}"/>
                </a:ext>
              </a:extLst>
            </p:cNvPr>
            <p:cNvSpPr/>
            <p:nvPr/>
          </p:nvSpPr>
          <p:spPr>
            <a:xfrm>
              <a:off x="6142832" y="1119703"/>
              <a:ext cx="4088288" cy="266700"/>
            </a:xfrm>
            <a:prstGeom prst="rect">
              <a:avLst/>
            </a:prstGeom>
            <a:noFill/>
            <a:ln/>
          </p:spPr>
          <p:txBody>
            <a:bodyPr wrap="square" lIns="25400" tIns="25400" rIns="25400" bIns="25400" rtlCol="0" anchor="ctr">
              <a:noAutofit/>
            </a:bodyPr>
            <a:lstStyle/>
            <a:p>
              <a:pPr marL="0" indent="0" algn="ctr">
                <a:buNone/>
              </a:pPr>
              <a:r>
                <a:rPr lang="ja-JP" altLang="en-US" sz="1200" b="1">
                  <a:solidFill>
                    <a:srgbClr val="0032F5"/>
                  </a:solidFill>
                  <a:latin typeface="Meiryo" pitchFamily="34" charset="0"/>
                  <a:ea typeface="Meiryo" pitchFamily="34" charset="-122"/>
                  <a:cs typeface="Meiryo" pitchFamily="34" charset="-120"/>
                </a:rPr>
                <a:t>待遇の相違の内容、理由等の説明を求めることができる旨</a:t>
              </a:r>
            </a:p>
          </p:txBody>
        </p:sp>
      </p:grpSp>
      <p:sp>
        <p:nvSpPr>
          <p:cNvPr id="118" name="Shape 21">
            <a:extLst>
              <a:ext uri="{FF2B5EF4-FFF2-40B4-BE49-F238E27FC236}">
                <a16:creationId xmlns:a16="http://schemas.microsoft.com/office/drawing/2014/main" id="{B91E45E8-3070-AFBD-EC06-8C57ADEC93C0}"/>
              </a:ext>
            </a:extLst>
          </p:cNvPr>
          <p:cNvSpPr/>
          <p:nvPr/>
        </p:nvSpPr>
        <p:spPr>
          <a:xfrm>
            <a:off x="548608" y="1586233"/>
            <a:ext cx="7406672" cy="481307"/>
          </a:xfrm>
          <a:prstGeom prst="roundRect">
            <a:avLst>
              <a:gd name="adj" fmla="val 15154"/>
            </a:avLst>
          </a:prstGeom>
          <a:solidFill>
            <a:srgbClr val="FBF2EB"/>
          </a:solidFill>
          <a:ln/>
        </p:spPr>
        <p:txBody>
          <a:bodyPr/>
          <a:lstStyle/>
          <a:p>
            <a:endParaRPr lang="ja-JP" altLang="en-US"/>
          </a:p>
        </p:txBody>
      </p:sp>
      <p:sp>
        <p:nvSpPr>
          <p:cNvPr id="120" name="Text 22">
            <a:extLst>
              <a:ext uri="{FF2B5EF4-FFF2-40B4-BE49-F238E27FC236}">
                <a16:creationId xmlns:a16="http://schemas.microsoft.com/office/drawing/2014/main" id="{BA6480BB-3EB5-951B-BC3C-3E504A237FAA}"/>
              </a:ext>
            </a:extLst>
          </p:cNvPr>
          <p:cNvSpPr/>
          <p:nvPr/>
        </p:nvSpPr>
        <p:spPr>
          <a:xfrm>
            <a:off x="708628" y="1719421"/>
            <a:ext cx="8557292" cy="525661"/>
          </a:xfrm>
          <a:prstGeom prst="rect">
            <a:avLst/>
          </a:prstGeom>
          <a:noFill/>
          <a:ln/>
        </p:spPr>
        <p:txBody>
          <a:bodyPr wrap="square" lIns="25400" tIns="25400" rIns="25400" bIns="25400" rtlCol="0" anchor="t">
            <a:normAutofit/>
          </a:bodyPr>
          <a:lstStyle/>
          <a:p>
            <a:pPr marL="0" indent="0" algn="l">
              <a:lnSpc>
                <a:spcPct val="106667"/>
              </a:lnSpc>
              <a:buNone/>
            </a:pPr>
            <a:r>
              <a:rPr lang="en-US" sz="1200" dirty="0">
                <a:solidFill>
                  <a:srgbClr val="2F3B4C"/>
                </a:solidFill>
                <a:highlight>
                  <a:srgbClr val="FBF2EB"/>
                </a:highlight>
                <a:latin typeface="Meiryo" pitchFamily="34" charset="0"/>
                <a:ea typeface="Meiryo" pitchFamily="34" charset="-122"/>
                <a:cs typeface="Meiryo" pitchFamily="34" charset="-120"/>
              </a:rPr>
              <a:t>ただし、従業員本人が希望している場合で、なおかつ、 </a:t>
            </a:r>
            <a:r>
              <a:rPr lang="en-US" sz="1200" dirty="0">
                <a:solidFill>
                  <a:srgbClr val="2F3B4C"/>
                </a:solidFill>
                <a:latin typeface="Meiryo" pitchFamily="34" charset="0"/>
                <a:ea typeface="Meiryo" pitchFamily="34" charset="-122"/>
                <a:cs typeface="Meiryo" pitchFamily="34" charset="-120"/>
              </a:rPr>
              <a:t>内容を確認・保存できること </a:t>
            </a:r>
            <a:r>
              <a:rPr lang="en-US" sz="1200" dirty="0">
                <a:solidFill>
                  <a:srgbClr val="2F3B4C"/>
                </a:solidFill>
                <a:highlight>
                  <a:srgbClr val="FBF2EB"/>
                </a:highlight>
                <a:latin typeface="Meiryo" pitchFamily="34" charset="0"/>
                <a:ea typeface="Meiryo" pitchFamily="34" charset="-122"/>
                <a:cs typeface="Meiryo" pitchFamily="34" charset="-120"/>
              </a:rPr>
              <a:t>が条件です。</a:t>
            </a:r>
            <a:endParaRPr lang="en-US" sz="1200" dirty="0"/>
          </a:p>
        </p:txBody>
      </p:sp>
      <p:sp>
        <p:nvSpPr>
          <p:cNvPr id="122" name="Text 3">
            <a:extLst>
              <a:ext uri="{FF2B5EF4-FFF2-40B4-BE49-F238E27FC236}">
                <a16:creationId xmlns:a16="http://schemas.microsoft.com/office/drawing/2014/main" id="{AA23327D-5664-6B57-DF86-8218546791AA}"/>
              </a:ext>
            </a:extLst>
          </p:cNvPr>
          <p:cNvSpPr/>
          <p:nvPr/>
        </p:nvSpPr>
        <p:spPr>
          <a:xfrm>
            <a:off x="511770" y="1287462"/>
            <a:ext cx="9957911" cy="281880"/>
          </a:xfrm>
          <a:prstGeom prst="rect">
            <a:avLst/>
          </a:prstGeom>
          <a:noFill/>
          <a:ln/>
        </p:spPr>
        <p:txBody>
          <a:bodyPr wrap="square" lIns="25400" tIns="25400" rIns="25400" bIns="25400" rtlCol="0" anchor="t">
            <a:normAutofit/>
          </a:bodyPr>
          <a:lstStyle/>
          <a:p>
            <a:pPr marL="0" indent="0" algn="l">
              <a:lnSpc>
                <a:spcPct val="106667"/>
              </a:lnSpc>
              <a:buNone/>
            </a:pPr>
            <a:r>
              <a:rPr lang="ja-JP" altLang="en-US" sz="1200">
                <a:solidFill>
                  <a:srgbClr val="2F3B4C"/>
                </a:solidFill>
                <a:latin typeface="Meiryo" pitchFamily="34" charset="0"/>
                <a:ea typeface="Meiryo" pitchFamily="34" charset="-122"/>
                <a:cs typeface="Meiryo" pitchFamily="34" charset="-120"/>
              </a:rPr>
              <a:t>これらの通知は、</a:t>
            </a:r>
            <a:r>
              <a:rPr lang="en-US" altLang="ja-JP" sz="1200">
                <a:solidFill>
                  <a:srgbClr val="2F3B4C"/>
                </a:solidFill>
                <a:latin typeface="Meiryo" pitchFamily="34" charset="0"/>
                <a:ea typeface="Meiryo" pitchFamily="34" charset="-122"/>
                <a:cs typeface="Meiryo" pitchFamily="34" charset="-120"/>
              </a:rPr>
              <a:t>FAX</a:t>
            </a:r>
            <a:r>
              <a:rPr lang="ja-JP" altLang="en-US" sz="1200">
                <a:solidFill>
                  <a:srgbClr val="2F3B4C"/>
                </a:solidFill>
                <a:latin typeface="Meiryo" pitchFamily="34" charset="0"/>
                <a:ea typeface="Meiryo" pitchFamily="34" charset="-122"/>
                <a:cs typeface="Meiryo" pitchFamily="34" charset="-120"/>
              </a:rPr>
              <a:t>・</a:t>
            </a:r>
            <a:r>
              <a:rPr lang="en-US" altLang="ja-JP" sz="1200">
                <a:solidFill>
                  <a:srgbClr val="2F3B4C"/>
                </a:solidFill>
                <a:latin typeface="Meiryo" pitchFamily="34" charset="0"/>
                <a:ea typeface="Meiryo" pitchFamily="34" charset="-122"/>
                <a:cs typeface="Meiryo" pitchFamily="34" charset="-120"/>
              </a:rPr>
              <a:t>E</a:t>
            </a:r>
            <a:r>
              <a:rPr lang="ja-JP" altLang="en-US" sz="1200">
                <a:solidFill>
                  <a:srgbClr val="2F3B4C"/>
                </a:solidFill>
                <a:latin typeface="Meiryo" pitchFamily="34" charset="0"/>
                <a:ea typeface="Meiryo" pitchFamily="34" charset="-122"/>
                <a:cs typeface="Meiryo" pitchFamily="34" charset="-120"/>
              </a:rPr>
              <a:t>メール・</a:t>
            </a:r>
            <a:r>
              <a:rPr lang="en-US" altLang="ja-JP" sz="1200">
                <a:solidFill>
                  <a:srgbClr val="2F3B4C"/>
                </a:solidFill>
                <a:latin typeface="Meiryo" pitchFamily="34" charset="0"/>
                <a:ea typeface="Meiryo" pitchFamily="34" charset="-122"/>
                <a:cs typeface="Meiryo" pitchFamily="34" charset="-120"/>
              </a:rPr>
              <a:t>SNS</a:t>
            </a:r>
            <a:r>
              <a:rPr lang="ja-JP" altLang="en-US" sz="1200">
                <a:solidFill>
                  <a:srgbClr val="2F3B4C"/>
                </a:solidFill>
                <a:latin typeface="Meiryo" pitchFamily="34" charset="0"/>
                <a:ea typeface="Meiryo" pitchFamily="34" charset="-122"/>
                <a:cs typeface="Meiryo" pitchFamily="34" charset="-120"/>
              </a:rPr>
              <a:t>メッセージ（チャットアプリなど）での通知もできます。</a:t>
            </a:r>
          </a:p>
        </p:txBody>
      </p:sp>
      <p:sp>
        <p:nvSpPr>
          <p:cNvPr id="124" name="Shape 12">
            <a:extLst>
              <a:ext uri="{FF2B5EF4-FFF2-40B4-BE49-F238E27FC236}">
                <a16:creationId xmlns:a16="http://schemas.microsoft.com/office/drawing/2014/main" id="{AA5DB266-8FF2-E33E-5182-5993932F33D4}"/>
              </a:ext>
            </a:extLst>
          </p:cNvPr>
          <p:cNvSpPr/>
          <p:nvPr/>
        </p:nvSpPr>
        <p:spPr>
          <a:xfrm>
            <a:off x="3113326" y="2335669"/>
            <a:ext cx="6977460" cy="9525"/>
          </a:xfrm>
          <a:prstGeom prst="rect">
            <a:avLst/>
          </a:prstGeom>
          <a:solidFill>
            <a:srgbClr val="005FFF"/>
          </a:solidFill>
          <a:ln/>
        </p:spPr>
        <p:txBody>
          <a:bodyPr/>
          <a:lstStyle/>
          <a:p>
            <a:endParaRPr lang="ja-JP" altLang="en-US"/>
          </a:p>
        </p:txBody>
      </p:sp>
      <p:sp>
        <p:nvSpPr>
          <p:cNvPr id="126" name="Text 13">
            <a:extLst>
              <a:ext uri="{FF2B5EF4-FFF2-40B4-BE49-F238E27FC236}">
                <a16:creationId xmlns:a16="http://schemas.microsoft.com/office/drawing/2014/main" id="{EF3C698D-B27F-37CA-CA70-574C3B315ABC}"/>
              </a:ext>
            </a:extLst>
          </p:cNvPr>
          <p:cNvSpPr/>
          <p:nvPr/>
        </p:nvSpPr>
        <p:spPr>
          <a:xfrm>
            <a:off x="531345" y="2494324"/>
            <a:ext cx="9750774" cy="1009371"/>
          </a:xfrm>
          <a:prstGeom prst="rect">
            <a:avLst/>
          </a:prstGeom>
          <a:noFill/>
          <a:ln/>
        </p:spPr>
        <p:txBody>
          <a:bodyPr wrap="square" lIns="25400" tIns="25400" rIns="25400" bIns="25400" rtlCol="0" anchor="t">
            <a:normAutofit fontScale="92500"/>
          </a:bodyPr>
          <a:lstStyle/>
          <a:p>
            <a:pPr marL="0" indent="0" algn="l">
              <a:lnSpc>
                <a:spcPct val="150000"/>
              </a:lnSpc>
              <a:buNone/>
            </a:pPr>
            <a:r>
              <a:rPr lang="en-US" sz="1200">
                <a:solidFill>
                  <a:srgbClr val="2F3B4C"/>
                </a:solidFill>
                <a:latin typeface="Meiryo" pitchFamily="34" charset="0"/>
                <a:ea typeface="Meiryo" pitchFamily="34" charset="-122"/>
                <a:cs typeface="Meiryo" pitchFamily="34" charset="-120"/>
              </a:rPr>
              <a:t>労働条件については、労働契約を締結する際に明示することが法律で義務付けられており、その方法として一般的に</a:t>
            </a:r>
            <a:r>
              <a:rPr lang="en-US" sz="1200" b="1">
                <a:solidFill>
                  <a:srgbClr val="0032F5"/>
                </a:solidFill>
                <a:latin typeface="Meiryo" pitchFamily="34" charset="0"/>
                <a:ea typeface="Meiryo" pitchFamily="34" charset="-122"/>
                <a:cs typeface="Meiryo" pitchFamily="34" charset="-120"/>
              </a:rPr>
              <a:t>労働条件通知書</a:t>
            </a:r>
            <a:r>
              <a:rPr lang="en-US" sz="1200">
                <a:solidFill>
                  <a:srgbClr val="2F3B4C"/>
                </a:solidFill>
                <a:latin typeface="Meiryo" pitchFamily="34" charset="0"/>
                <a:ea typeface="Meiryo" pitchFamily="34" charset="-122"/>
                <a:cs typeface="Meiryo" pitchFamily="34" charset="-120"/>
              </a:rPr>
              <a:t>が用いられています。</a:t>
            </a:r>
            <a:r>
              <a:rPr lang="ja-JP" altLang="en-US" sz="1200">
                <a:solidFill>
                  <a:srgbClr val="2F3B4C"/>
                </a:solidFill>
                <a:latin typeface="Meiryo" pitchFamily="34" charset="0"/>
                <a:ea typeface="Meiryo" pitchFamily="34" charset="-122"/>
                <a:cs typeface="Meiryo" pitchFamily="34" charset="-120"/>
              </a:rPr>
              <a:t>一方、</a:t>
            </a:r>
            <a:r>
              <a:rPr lang="ja-JP" altLang="en-US" sz="1200" b="1">
                <a:solidFill>
                  <a:srgbClr val="00B050"/>
                </a:solidFill>
                <a:latin typeface="Meiryo" pitchFamily="34" charset="0"/>
                <a:ea typeface="Meiryo" pitchFamily="34" charset="-122"/>
                <a:cs typeface="Meiryo" pitchFamily="34" charset="-120"/>
              </a:rPr>
              <a:t>雇用契約書</a:t>
            </a:r>
            <a:r>
              <a:rPr lang="ja-JP" altLang="en-US" sz="1200">
                <a:solidFill>
                  <a:srgbClr val="2F3B4C"/>
                </a:solidFill>
                <a:latin typeface="Meiryo" pitchFamily="34" charset="0"/>
                <a:ea typeface="Meiryo" pitchFamily="34" charset="-122"/>
                <a:cs typeface="Meiryo" pitchFamily="34" charset="-120"/>
              </a:rPr>
              <a:t>は、労働条件通知書に書かれている内容やその他の取り決めについて、会社と従業員の双方が合意したことを証明する書類です。</a:t>
            </a:r>
            <a:br>
              <a:rPr lang="en-US" altLang="ja-JP" sz="1200">
                <a:solidFill>
                  <a:srgbClr val="2F3B4C"/>
                </a:solidFill>
                <a:latin typeface="Meiryo" pitchFamily="34" charset="0"/>
                <a:ea typeface="Meiryo" pitchFamily="34" charset="-122"/>
                <a:cs typeface="Meiryo" pitchFamily="34" charset="-120"/>
              </a:rPr>
            </a:br>
            <a:r>
              <a:rPr lang="ja-JP" altLang="en-US" sz="1200">
                <a:solidFill>
                  <a:srgbClr val="2F3B4C"/>
                </a:solidFill>
                <a:latin typeface="Meiryo" pitchFamily="34" charset="0"/>
                <a:ea typeface="Meiryo" pitchFamily="34" charset="-122"/>
                <a:cs typeface="Meiryo" pitchFamily="34" charset="-120"/>
              </a:rPr>
              <a:t>法律上は、雇用契約書を従業員へ渡すことは義務ではありませんが、トラブルを防ぐために作成することをおすすめします。</a:t>
            </a:r>
          </a:p>
          <a:p>
            <a:pPr marL="0" indent="0" algn="l">
              <a:lnSpc>
                <a:spcPct val="150000"/>
              </a:lnSpc>
              <a:buNone/>
            </a:pPr>
            <a:endParaRPr lang="en-US" sz="1200" dirty="0"/>
          </a:p>
        </p:txBody>
      </p:sp>
      <p:sp>
        <p:nvSpPr>
          <p:cNvPr id="144" name="Text 11">
            <a:extLst>
              <a:ext uri="{FF2B5EF4-FFF2-40B4-BE49-F238E27FC236}">
                <a16:creationId xmlns:a16="http://schemas.microsoft.com/office/drawing/2014/main" id="{5383BA86-4123-B077-7755-D5E1C94C285D}"/>
              </a:ext>
            </a:extLst>
          </p:cNvPr>
          <p:cNvSpPr/>
          <p:nvPr/>
        </p:nvSpPr>
        <p:spPr>
          <a:xfrm>
            <a:off x="422910" y="2203906"/>
            <a:ext cx="2791817" cy="311150"/>
          </a:xfrm>
          <a:prstGeom prst="rect">
            <a:avLst/>
          </a:prstGeom>
          <a:noFill/>
          <a:ln/>
        </p:spPr>
        <p:txBody>
          <a:bodyPr wrap="none" lIns="25400" tIns="25400" rIns="25400" bIns="25400" rtlCol="0" anchor="t">
            <a:normAutofit/>
          </a:bodyPr>
          <a:lstStyle/>
          <a:p>
            <a:pPr marL="0" indent="0" algn="l">
              <a:buNone/>
            </a:pPr>
            <a:r>
              <a:rPr lang="en-US" sz="1425" b="1">
                <a:solidFill>
                  <a:srgbClr val="2F3B4C"/>
                </a:solidFill>
                <a:latin typeface="Meiryo" pitchFamily="34" charset="0"/>
                <a:ea typeface="Meiryo" pitchFamily="34" charset="-122"/>
                <a:cs typeface="Meiryo" pitchFamily="34" charset="-120"/>
              </a:rPr>
              <a:t>労働条件通知書と雇用契約書</a:t>
            </a:r>
            <a:endParaRPr lang="en-US" sz="1425" dirty="0"/>
          </a:p>
        </p:txBody>
      </p:sp>
      <p:graphicFrame>
        <p:nvGraphicFramePr>
          <p:cNvPr id="145" name="表 144">
            <a:extLst>
              <a:ext uri="{FF2B5EF4-FFF2-40B4-BE49-F238E27FC236}">
                <a16:creationId xmlns:a16="http://schemas.microsoft.com/office/drawing/2014/main" id="{B5E46384-18F7-B045-2A38-6CC232BE225D}"/>
              </a:ext>
            </a:extLst>
          </p:cNvPr>
          <p:cNvGraphicFramePr>
            <a:graphicFrameLocks noGrp="1"/>
          </p:cNvGraphicFramePr>
          <p:nvPr>
            <p:extLst>
              <p:ext uri="{D42A27DB-BD31-4B8C-83A1-F6EECF244321}">
                <p14:modId xmlns:p14="http://schemas.microsoft.com/office/powerpoint/2010/main" val="3740219412"/>
              </p:ext>
            </p:extLst>
          </p:nvPr>
        </p:nvGraphicFramePr>
        <p:xfrm>
          <a:off x="1536243" y="3333763"/>
          <a:ext cx="7485836" cy="2435371"/>
        </p:xfrm>
        <a:graphic>
          <a:graphicData uri="http://schemas.openxmlformats.org/drawingml/2006/table">
            <a:tbl>
              <a:tblPr>
                <a:tableStyleId>{5C22544A-7EE6-4342-B048-85BDC9FD1C3A}</a:tableStyleId>
              </a:tblPr>
              <a:tblGrid>
                <a:gridCol w="1581153">
                  <a:extLst>
                    <a:ext uri="{9D8B030D-6E8A-4147-A177-3AD203B41FA5}">
                      <a16:colId xmlns:a16="http://schemas.microsoft.com/office/drawing/2014/main" val="776768609"/>
                    </a:ext>
                  </a:extLst>
                </a:gridCol>
                <a:gridCol w="2345793">
                  <a:extLst>
                    <a:ext uri="{9D8B030D-6E8A-4147-A177-3AD203B41FA5}">
                      <a16:colId xmlns:a16="http://schemas.microsoft.com/office/drawing/2014/main" val="1553442013"/>
                    </a:ext>
                  </a:extLst>
                </a:gridCol>
                <a:gridCol w="3558890">
                  <a:extLst>
                    <a:ext uri="{9D8B030D-6E8A-4147-A177-3AD203B41FA5}">
                      <a16:colId xmlns:a16="http://schemas.microsoft.com/office/drawing/2014/main" val="3968646559"/>
                    </a:ext>
                  </a:extLst>
                </a:gridCol>
              </a:tblGrid>
              <a:tr h="292709">
                <a:tc>
                  <a:txBody>
                    <a:bodyPr/>
                    <a:lstStyle/>
                    <a:p>
                      <a:pPr algn="ctr" rtl="0" fontAlgn="ctr">
                        <a:buNone/>
                      </a:pPr>
                      <a:r>
                        <a:rPr lang="ja-JP" sz="1200" u="none" strike="noStrike">
                          <a:effectLst/>
                          <a:latin typeface="メイリオ" panose="020B0604030504040204" pitchFamily="50" charset="-128"/>
                          <a:ea typeface="メイリオ" panose="020B0604030504040204" pitchFamily="50" charset="-128"/>
                        </a:rPr>
                        <a:t>項目</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solidFill>
                      <a:schemeClr val="tx2"/>
                    </a:solidFill>
                  </a:tcPr>
                </a:tc>
                <a:tc>
                  <a:txBody>
                    <a:bodyPr/>
                    <a:lstStyle/>
                    <a:p>
                      <a:pPr algn="ctr" rtl="0" fontAlgn="ctr">
                        <a:buNone/>
                      </a:pPr>
                      <a:r>
                        <a:rPr lang="ja-JP" sz="1200" u="none" strike="noStrike">
                          <a:effectLst/>
                          <a:latin typeface="メイリオ" panose="020B0604030504040204" pitchFamily="50" charset="-128"/>
                          <a:ea typeface="メイリオ" panose="020B0604030504040204" pitchFamily="50" charset="-128"/>
                        </a:rPr>
                        <a:t>労働条件通知書</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solidFill>
                      <a:schemeClr val="accent6">
                        <a:lumMod val="20000"/>
                        <a:lumOff val="80000"/>
                      </a:schemeClr>
                    </a:solidFill>
                  </a:tcPr>
                </a:tc>
                <a:tc>
                  <a:txBody>
                    <a:bodyPr/>
                    <a:lstStyle/>
                    <a:p>
                      <a:pPr algn="ctr" rtl="0" fontAlgn="ctr">
                        <a:buNone/>
                      </a:pPr>
                      <a:r>
                        <a:rPr lang="ja-JP" sz="1200" u="none" strike="noStrike">
                          <a:effectLst/>
                          <a:latin typeface="メイリオ" panose="020B0604030504040204" pitchFamily="50" charset="-128"/>
                          <a:ea typeface="メイリオ" panose="020B0604030504040204" pitchFamily="50" charset="-128"/>
                        </a:rPr>
                        <a:t>雇用契約書</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solidFill>
                      <a:srgbClr val="F0FFE1"/>
                    </a:solidFill>
                  </a:tcPr>
                </a:tc>
                <a:extLst>
                  <a:ext uri="{0D108BD9-81ED-4DB2-BD59-A6C34878D82A}">
                    <a16:rowId xmlns:a16="http://schemas.microsoft.com/office/drawing/2014/main" val="1738160668"/>
                  </a:ext>
                </a:extLst>
              </a:tr>
              <a:tr h="564951">
                <a:tc>
                  <a:txBody>
                    <a:bodyPr/>
                    <a:lstStyle/>
                    <a:p>
                      <a:pPr algn="ctr" rtl="0" fontAlgn="ctr">
                        <a:buNone/>
                      </a:pPr>
                      <a:r>
                        <a:rPr lang="ja-JP" sz="1200" u="none" strike="noStrike">
                          <a:effectLst/>
                          <a:latin typeface="メイリオ" panose="020B0604030504040204" pitchFamily="50" charset="-128"/>
                          <a:ea typeface="メイリオ" panose="020B0604030504040204" pitchFamily="50" charset="-128"/>
                        </a:rPr>
                        <a:t>主な目的</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solidFill>
                      <a:schemeClr val="tx2"/>
                    </a:solid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企業が従業員へ</a:t>
                      </a:r>
                      <a:endParaRPr lang="ja-JP" sz="1200">
                        <a:effectLst/>
                        <a:latin typeface="メイリオ" panose="020B0604030504040204" pitchFamily="50" charset="-128"/>
                        <a:ea typeface="メイリオ" panose="020B0604030504040204" pitchFamily="50" charset="-128"/>
                      </a:endParaRPr>
                    </a:p>
                    <a:p>
                      <a:pPr rtl="0" fontAlgn="ctr">
                        <a:buNone/>
                      </a:pPr>
                      <a:r>
                        <a:rPr lang="ja-JP" sz="1200" u="none" strike="noStrike">
                          <a:effectLst/>
                          <a:latin typeface="メイリオ" panose="020B0604030504040204" pitchFamily="50" charset="-128"/>
                          <a:ea typeface="メイリオ" panose="020B0604030504040204" pitchFamily="50" charset="-128"/>
                        </a:rPr>
                        <a:t>労働条件を明示する</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労働条件について双方が</a:t>
                      </a:r>
                      <a:endParaRPr lang="ja-JP" sz="1200">
                        <a:effectLst/>
                        <a:latin typeface="メイリオ" panose="020B0604030504040204" pitchFamily="50" charset="-128"/>
                        <a:ea typeface="メイリオ" panose="020B0604030504040204" pitchFamily="50" charset="-128"/>
                      </a:endParaRPr>
                    </a:p>
                    <a:p>
                      <a:pPr rtl="0" fontAlgn="ctr">
                        <a:buNone/>
                      </a:pPr>
                      <a:r>
                        <a:rPr lang="ja-JP" sz="1200" u="none" strike="noStrike">
                          <a:effectLst/>
                          <a:latin typeface="メイリオ" panose="020B0604030504040204" pitchFamily="50" charset="-128"/>
                          <a:ea typeface="メイリオ" panose="020B0604030504040204" pitchFamily="50" charset="-128"/>
                        </a:rPr>
                        <a:t>合意した内容を確認すること</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117081208"/>
                  </a:ext>
                </a:extLst>
              </a:tr>
              <a:tr h="564951">
                <a:tc>
                  <a:txBody>
                    <a:bodyPr/>
                    <a:lstStyle/>
                    <a:p>
                      <a:pPr algn="ctr" rtl="0" fontAlgn="ctr">
                        <a:buNone/>
                      </a:pPr>
                      <a:r>
                        <a:rPr lang="ja-JP" sz="1200" u="none" strike="noStrike">
                          <a:effectLst/>
                          <a:latin typeface="メイリオ" panose="020B0604030504040204" pitchFamily="50" charset="-128"/>
                          <a:ea typeface="メイリオ" panose="020B0604030504040204" pitchFamily="50" charset="-128"/>
                        </a:rPr>
                        <a:t>作成の義務</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solidFill>
                      <a:schemeClr val="tx2"/>
                    </a:solid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労働条件の明示は義務</a:t>
                      </a:r>
                      <a:br>
                        <a:rPr lang="ja-JP" sz="1200" u="none" strike="noStrike">
                          <a:effectLst/>
                          <a:latin typeface="メイリオ" panose="020B0604030504040204" pitchFamily="50" charset="-128"/>
                          <a:ea typeface="メイリオ" panose="020B0604030504040204" pitchFamily="50" charset="-128"/>
                        </a:rPr>
                      </a:br>
                      <a:r>
                        <a:rPr lang="ja-JP" sz="1200" u="none" strike="noStrike">
                          <a:effectLst/>
                          <a:latin typeface="メイリオ" panose="020B0604030504040204" pitchFamily="50" charset="-128"/>
                          <a:ea typeface="メイリオ" panose="020B0604030504040204" pitchFamily="50" charset="-128"/>
                        </a:rPr>
                        <a:t>一定事項は書面等で明示</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任意（トラブル防止の観点から作成を推奨）</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056503299"/>
                  </a:ext>
                </a:extLst>
              </a:tr>
              <a:tr h="447809">
                <a:tc>
                  <a:txBody>
                    <a:bodyPr/>
                    <a:lstStyle/>
                    <a:p>
                      <a:pPr algn="ctr" rtl="0" fontAlgn="ctr">
                        <a:buNone/>
                      </a:pPr>
                      <a:r>
                        <a:rPr lang="ja-JP" sz="1200" u="none" strike="noStrike">
                          <a:effectLst/>
                          <a:latin typeface="メイリオ" panose="020B0604030504040204" pitchFamily="50" charset="-128"/>
                          <a:ea typeface="メイリオ" panose="020B0604030504040204" pitchFamily="50" charset="-128"/>
                        </a:rPr>
                        <a:t>記載する事項</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solidFill>
                      <a:schemeClr val="tx2"/>
                    </a:solid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法令で定める</a:t>
                      </a:r>
                      <a:br>
                        <a:rPr lang="ja-JP" sz="1200" u="none" strike="noStrike">
                          <a:effectLst/>
                          <a:latin typeface="メイリオ" panose="020B0604030504040204" pitchFamily="50" charset="-128"/>
                          <a:ea typeface="メイリオ" panose="020B0604030504040204" pitchFamily="50" charset="-128"/>
                        </a:rPr>
                      </a:br>
                      <a:r>
                        <a:rPr lang="ja-JP" sz="1200" u="none" strike="noStrike">
                          <a:effectLst/>
                          <a:latin typeface="メイリオ" panose="020B0604030504040204" pitchFamily="50" charset="-128"/>
                          <a:ea typeface="メイリオ" panose="020B0604030504040204" pitchFamily="50" charset="-128"/>
                        </a:rPr>
                        <a:t>労働条件の明示事項</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任意（通常は労働条件を記載）</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018116826"/>
                  </a:ext>
                </a:extLst>
              </a:tr>
              <a:tr h="564951">
                <a:tc>
                  <a:txBody>
                    <a:bodyPr/>
                    <a:lstStyle/>
                    <a:p>
                      <a:pPr algn="ctr" rtl="0" fontAlgn="ctr">
                        <a:buNone/>
                      </a:pPr>
                      <a:r>
                        <a:rPr lang="ja-JP" sz="1200" u="none" strike="noStrike">
                          <a:effectLst/>
                          <a:latin typeface="メイリオ" panose="020B0604030504040204" pitchFamily="50" charset="-128"/>
                          <a:ea typeface="メイリオ" panose="020B0604030504040204" pitchFamily="50" charset="-128"/>
                        </a:rPr>
                        <a:t>押印の要否</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solidFill>
                      <a:schemeClr val="tx2"/>
                    </a:solid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従業員の署名等は</a:t>
                      </a:r>
                      <a:br>
                        <a:rPr lang="ja-JP" sz="1200" u="none" strike="noStrike">
                          <a:effectLst/>
                          <a:latin typeface="メイリオ" panose="020B0604030504040204" pitchFamily="50" charset="-128"/>
                          <a:ea typeface="メイリオ" panose="020B0604030504040204" pitchFamily="50" charset="-128"/>
                        </a:rPr>
                      </a:br>
                      <a:r>
                        <a:rPr lang="ja-JP" sz="1200" u="none" strike="noStrike">
                          <a:effectLst/>
                          <a:latin typeface="メイリオ" panose="020B0604030504040204" pitchFamily="50" charset="-128"/>
                          <a:ea typeface="メイリオ" panose="020B0604030504040204" pitchFamily="50" charset="-128"/>
                        </a:rPr>
                        <a:t>法定要件ではない</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tc>
                  <a:txBody>
                    <a:bodyPr/>
                    <a:lstStyle/>
                    <a:p>
                      <a:pPr rtl="0" fontAlgn="ctr">
                        <a:buNone/>
                      </a:pPr>
                      <a:r>
                        <a:rPr lang="ja-JP" sz="1200" u="none" strike="noStrike">
                          <a:effectLst/>
                          <a:latin typeface="メイリオ" panose="020B0604030504040204" pitchFamily="50" charset="-128"/>
                          <a:ea typeface="メイリオ" panose="020B0604030504040204" pitchFamily="50" charset="-128"/>
                        </a:rPr>
                        <a:t>契約は双方の合意で成立</a:t>
                      </a:r>
                      <a:endParaRPr lang="ja-JP" sz="1200">
                        <a:effectLst/>
                        <a:latin typeface="メイリオ" panose="020B0604030504040204" pitchFamily="50" charset="-128"/>
                        <a:ea typeface="メイリオ" panose="020B0604030504040204" pitchFamily="50" charset="-128"/>
                      </a:endParaRPr>
                    </a:p>
                    <a:p>
                      <a:pPr rtl="0" fontAlgn="ctr">
                        <a:buNone/>
                      </a:pPr>
                      <a:r>
                        <a:rPr lang="ja-JP" sz="1200" u="none" strike="noStrike">
                          <a:effectLst/>
                          <a:latin typeface="メイリオ" panose="020B0604030504040204" pitchFamily="50" charset="-128"/>
                          <a:ea typeface="メイリオ" panose="020B0604030504040204" pitchFamily="50" charset="-128"/>
                        </a:rPr>
                        <a:t>署名等は確認・証拠化に有用</a:t>
                      </a:r>
                      <a:endParaRPr lang="ja-JP" sz="1200">
                        <a:effectLst/>
                        <a:latin typeface="メイリオ" panose="020B0604030504040204" pitchFamily="50" charset="-128"/>
                        <a:ea typeface="メイリオ" panose="020B0604030504040204" pitchFamily="50" charset="-128"/>
                      </a:endParaRPr>
                    </a:p>
                  </a:txBody>
                  <a:tcPr marL="63500" marR="63500" marT="31750" marB="31750" anchor="ctr">
                    <a:lnL w="12700" cap="flat" cmpd="sng" algn="ctr">
                      <a:solidFill>
                        <a:schemeClr val="bg1">
                          <a:lumMod val="40000"/>
                          <a:lumOff val="60000"/>
                        </a:schemeClr>
                      </a:solidFill>
                      <a:prstDash val="solid"/>
                      <a:round/>
                      <a:headEnd type="none" w="med" len="med"/>
                      <a:tailEnd type="none" w="med" len="med"/>
                    </a:lnL>
                    <a:lnR w="12700" cap="flat" cmpd="sng" algn="ctr">
                      <a:solidFill>
                        <a:schemeClr val="bg1">
                          <a:lumMod val="40000"/>
                          <a:lumOff val="60000"/>
                        </a:schemeClr>
                      </a:solidFill>
                      <a:prstDash val="solid"/>
                      <a:round/>
                      <a:headEnd type="none" w="med" len="med"/>
                      <a:tailEnd type="none" w="med" len="med"/>
                    </a:lnR>
                    <a:lnT w="12700" cap="flat" cmpd="sng" algn="ctr">
                      <a:solidFill>
                        <a:schemeClr val="bg1">
                          <a:lumMod val="40000"/>
                          <a:lumOff val="60000"/>
                        </a:schemeClr>
                      </a:solidFill>
                      <a:prstDash val="solid"/>
                      <a:round/>
                      <a:headEnd type="none" w="med" len="med"/>
                      <a:tailEnd type="none" w="med" len="med"/>
                    </a:lnT>
                    <a:lnB w="12700" cap="flat" cmpd="sng" algn="ctr">
                      <a:solidFill>
                        <a:schemeClr val="bg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836978647"/>
                  </a:ext>
                </a:extLst>
              </a:tr>
            </a:tbl>
          </a:graphicData>
        </a:graphic>
      </p:graphicFrame>
      <p:sp>
        <p:nvSpPr>
          <p:cNvPr id="153" name="Text 38">
            <a:extLst>
              <a:ext uri="{FF2B5EF4-FFF2-40B4-BE49-F238E27FC236}">
                <a16:creationId xmlns:a16="http://schemas.microsoft.com/office/drawing/2014/main" id="{3AE0171B-ED66-1B76-9BFE-0F5996B91B11}"/>
              </a:ext>
            </a:extLst>
          </p:cNvPr>
          <p:cNvSpPr/>
          <p:nvPr/>
        </p:nvSpPr>
        <p:spPr>
          <a:xfrm>
            <a:off x="531345" y="5839996"/>
            <a:ext cx="9576911" cy="719970"/>
          </a:xfrm>
          <a:prstGeom prst="rect">
            <a:avLst/>
          </a:prstGeom>
          <a:noFill/>
          <a:ln/>
        </p:spPr>
        <p:txBody>
          <a:bodyPr wrap="square" lIns="25400" tIns="25400" rIns="25400" bIns="25400" rtlCol="0" anchor="t">
            <a:normAutofit/>
          </a:bodyPr>
          <a:lstStyle/>
          <a:p>
            <a:pPr marL="0" indent="0" algn="l">
              <a:lnSpc>
                <a:spcPct val="150000"/>
              </a:lnSpc>
              <a:buNone/>
            </a:pPr>
            <a:r>
              <a:rPr lang="ja-JP" altLang="en-US" sz="1200" b="1">
                <a:solidFill>
                  <a:schemeClr val="dk1"/>
                </a:solidFill>
                <a:latin typeface="Meiryo"/>
                <a:ea typeface="Meiryo"/>
              </a:rPr>
              <a:t>労働条件通知書と雇用契約書、両方の役割を兼ねた「労働条件通知書兼雇用契約書」を従業員へ渡す場合もあります。</a:t>
            </a:r>
          </a:p>
          <a:p>
            <a:pPr marL="0" indent="0" algn="l">
              <a:lnSpc>
                <a:spcPct val="150000"/>
              </a:lnSpc>
              <a:buNone/>
            </a:pPr>
            <a:r>
              <a:rPr lang="ja-JP" altLang="en-US" sz="1200">
                <a:solidFill>
                  <a:schemeClr val="dk1"/>
                </a:solidFill>
                <a:latin typeface="Meiryo"/>
                <a:ea typeface="Meiryo"/>
              </a:rPr>
              <a:t>これによって、法律で定められた通知の義務を果たしつつ、双方で合意した証拠を残すことができます。</a:t>
            </a:r>
          </a:p>
        </p:txBody>
      </p:sp>
      <p:sp>
        <p:nvSpPr>
          <p:cNvPr id="155" name="Shape 39">
            <a:extLst>
              <a:ext uri="{FF2B5EF4-FFF2-40B4-BE49-F238E27FC236}">
                <a16:creationId xmlns:a16="http://schemas.microsoft.com/office/drawing/2014/main" id="{CE4CE8F5-058B-4996-B511-50A0B6607198}"/>
              </a:ext>
            </a:extLst>
          </p:cNvPr>
          <p:cNvSpPr/>
          <p:nvPr/>
        </p:nvSpPr>
        <p:spPr>
          <a:xfrm>
            <a:off x="422910" y="6488846"/>
            <a:ext cx="9845993" cy="721579"/>
          </a:xfrm>
          <a:prstGeom prst="roundRect">
            <a:avLst>
              <a:gd name="adj" fmla="val 14425"/>
            </a:avLst>
          </a:prstGeom>
          <a:solidFill>
            <a:schemeClr val="accent1">
              <a:lumMod val="60000"/>
              <a:lumOff val="40000"/>
            </a:schemeClr>
          </a:solidFill>
          <a:ln/>
        </p:spPr>
        <p:txBody>
          <a:bodyPr/>
          <a:lstStyle/>
          <a:p>
            <a:endParaRPr lang="ja-JP" altLang="en-US"/>
          </a:p>
        </p:txBody>
      </p:sp>
      <p:sp>
        <p:nvSpPr>
          <p:cNvPr id="157" name="Text 40">
            <a:extLst>
              <a:ext uri="{FF2B5EF4-FFF2-40B4-BE49-F238E27FC236}">
                <a16:creationId xmlns:a16="http://schemas.microsoft.com/office/drawing/2014/main" id="{E366809A-2F1E-3CE9-6C5B-6C43222D357B}"/>
              </a:ext>
            </a:extLst>
          </p:cNvPr>
          <p:cNvSpPr/>
          <p:nvPr/>
        </p:nvSpPr>
        <p:spPr>
          <a:xfrm>
            <a:off x="548608" y="6560304"/>
            <a:ext cx="9659335" cy="721579"/>
          </a:xfrm>
          <a:prstGeom prst="rect">
            <a:avLst/>
          </a:prstGeom>
          <a:noFill/>
          <a:ln/>
        </p:spPr>
        <p:txBody>
          <a:bodyPr wrap="square" lIns="25400" tIns="25400" rIns="25400" bIns="25400" rtlCol="0" anchor="t">
            <a:normAutofit/>
          </a:bodyPr>
          <a:lstStyle/>
          <a:p>
            <a:pPr marL="0" indent="0" algn="ctr">
              <a:lnSpc>
                <a:spcPct val="150000"/>
              </a:lnSpc>
              <a:buNone/>
            </a:pPr>
            <a:r>
              <a:rPr lang="ja-JP" altLang="en-US" sz="1200" b="1">
                <a:solidFill>
                  <a:srgbClr val="FFFFFF"/>
                </a:solidFill>
                <a:latin typeface="Meiryo" pitchFamily="34" charset="0"/>
                <a:ea typeface="Meiryo" pitchFamily="34" charset="-122"/>
                <a:cs typeface="Meiryo" pitchFamily="34" charset="-120"/>
              </a:rPr>
              <a:t>労働条件通知書や雇用契約書は、働き方を定める非常に重要な書類です。</a:t>
            </a:r>
            <a:br>
              <a:rPr lang="en-US" altLang="ja-JP" sz="1200" b="1">
                <a:solidFill>
                  <a:srgbClr val="FFFFFF"/>
                </a:solidFill>
                <a:latin typeface="Meiryo" pitchFamily="34" charset="0"/>
                <a:ea typeface="Meiryo" pitchFamily="34" charset="-122"/>
                <a:cs typeface="Meiryo" pitchFamily="34" charset="-120"/>
              </a:rPr>
            </a:br>
            <a:r>
              <a:rPr lang="ja-JP" altLang="en-US" sz="1200" b="1">
                <a:solidFill>
                  <a:srgbClr val="FFFFFF"/>
                </a:solidFill>
                <a:latin typeface="Meiryo" pitchFamily="34" charset="0"/>
                <a:ea typeface="Meiryo" pitchFamily="34" charset="-122"/>
                <a:cs typeface="Meiryo" pitchFamily="34" charset="-120"/>
              </a:rPr>
              <a:t>給与や労働時間、休日、働く場所など、自分の目で見てしっかり確認し、少しでも疑問に思うことがあればあらかじめ確認しておきましょう。</a:t>
            </a:r>
          </a:p>
        </p:txBody>
      </p:sp>
    </p:spTree>
    <p:extLst>
      <p:ext uri="{BB962C8B-B14F-4D97-AF65-F5344CB8AC3E}">
        <p14:creationId xmlns:p14="http://schemas.microsoft.com/office/powerpoint/2010/main" val="109535898"/>
      </p:ext>
    </p:extLst>
  </p:cSld>
  <p:clrMapOvr>
    <a:masterClrMapping/>
  </p:clrMapOvr>
</p:sld>
</file>

<file path=ppt/theme/theme1.xml><?xml version="1.0" encoding="utf-8"?>
<a:theme xmlns:a="http://schemas.openxmlformats.org/drawingml/2006/main" name="HRbase PRO（A4）">
  <a:themeElements>
    <a:clrScheme name="Simple Light">
      <a:dk1>
        <a:srgbClr val="1F2937"/>
      </a:dk1>
      <a:lt1>
        <a:srgbClr val="6B7280"/>
      </a:lt1>
      <a:dk2>
        <a:srgbClr val="FFFFFF"/>
      </a:dk2>
      <a:lt2>
        <a:srgbClr val="F3F4F6"/>
      </a:lt2>
      <a:accent1>
        <a:srgbClr val="10316B"/>
      </a:accent1>
      <a:accent2>
        <a:srgbClr val="EAAC2F"/>
      </a:accent2>
      <a:accent3>
        <a:srgbClr val="FBEAC9"/>
      </a:accent3>
      <a:accent4>
        <a:srgbClr val="D64A5A"/>
      </a:accent4>
      <a:accent5>
        <a:srgbClr val="FBE5E7"/>
      </a:accent5>
      <a:accent6>
        <a:srgbClr val="2F569B"/>
      </a:accent6>
      <a:hlink>
        <a:srgbClr val="2F56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1585</TotalTime>
  <Words>675</Words>
  <Application>Microsoft Office PowerPoint</Application>
  <PresentationFormat>ユーザー設定</PresentationFormat>
  <Paragraphs>56</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Arial</vt:lpstr>
      <vt:lpstr>M PLUS 1p</vt:lpstr>
      <vt:lpstr>メイリオ</vt:lpstr>
      <vt:lpstr>Wingdings</vt:lpstr>
      <vt:lpstr>メイリオ</vt:lpstr>
      <vt:lpstr>HRbase PRO（A4）</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株式会社HRbase</dc:creator>
  <cp:lastModifiedBy>直和 真田</cp:lastModifiedBy>
  <cp:revision>20</cp:revision>
  <dcterms:modified xsi:type="dcterms:W3CDTF">2026-10-17T08:58:39Z</dcterms:modified>
</cp:coreProperties>
</file>