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0080"/>
            <a:ext cx="960120" cy="960120"/>
          </a:xfrm>
          <a:prstGeom prst="roundRect">
            <a:avLst>
              <a:gd name="adj" fmla="val 17143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786384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spc="16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SURVEY BRIEF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2139696"/>
            <a:ext cx="77724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中小企業の賃上げ・</a:t>
            </a:r>
            <a:endParaRPr lang="en-US" sz="3100" dirty="0"/>
          </a:p>
          <a:p>
            <a:pPr algn="l" indent="0" marL="0">
              <a:buNone/>
            </a:pPr>
            <a:r>
              <a:rPr lang="en-US" sz="3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賃金改定に関する調査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585216" y="349300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2026年度の実施状況、賃上げ幅と小規模企業の課題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759952" y="713232"/>
            <a:ext cx="2450592" cy="5074920"/>
          </a:xfrm>
          <a:prstGeom prst="roundRect">
            <a:avLst>
              <a:gd name="adj" fmla="val 6716"/>
            </a:avLst>
          </a:prstGeom>
          <a:solidFill>
            <a:srgbClr val="EAF4FB"/>
          </a:solidFill>
          <a:ln w="12700">
            <a:solidFill>
              <a:srgbClr val="EAF4F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98280" y="1097280"/>
            <a:ext cx="1783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spc="11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KEY MESSAGE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052560" y="155448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7割超が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賃上げを実施・予定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9308592" y="2596896"/>
            <a:ext cx="1353312" cy="109728"/>
          </a:xfrm>
          <a:prstGeom prst="roundRect">
            <a:avLst>
              <a:gd name="adj" fmla="val 41667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089136" y="306324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ただし、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小規模企業では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実施率・改定率ともに低い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034272" y="4736592"/>
            <a:ext cx="1920240" cy="274320"/>
          </a:xfrm>
          <a:prstGeom prst="roundRect">
            <a:avLst>
              <a:gd name="adj" fmla="val 46667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34272" y="4773168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2026.06.08 公表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85216" y="495604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日本商工会議所・東京商工会議所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1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2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SURVEY OVERVIEW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調査の全体像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566928" y="1188720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全国47都道府県の商工会議所会員企業を対象に、正社員・月給支給者の賃上げ・賃金改定を集計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94360" y="1874520"/>
            <a:ext cx="32461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874520"/>
            <a:ext cx="109728" cy="1371600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2093976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2,260社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850392" y="2587752"/>
            <a:ext cx="28620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調査対象企業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0392" y="2862072"/>
            <a:ext cx="2898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全国47都道府県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462272" y="1874520"/>
            <a:ext cx="32461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462272" y="1874520"/>
            <a:ext cx="109728" cy="137160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18304" y="2093976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A6A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4/7–5/18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4718304" y="2587752"/>
            <a:ext cx="28620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調査期間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718304" y="2862072"/>
            <a:ext cx="2898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321040" y="1874520"/>
            <a:ext cx="32461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21040" y="1874520"/>
            <a:ext cx="109728" cy="1371600"/>
          </a:xfrm>
          <a:prstGeom prst="rect">
            <a:avLst/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77072" y="2093976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55.7%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8577072" y="2587752"/>
            <a:ext cx="28620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小規模企業の構成比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577072" y="2862072"/>
            <a:ext cx="2898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従業員20人以下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594360" y="3867912"/>
            <a:ext cx="10972800" cy="1527048"/>
          </a:xfrm>
          <a:prstGeom prst="roundRect">
            <a:avLst>
              <a:gd name="adj" fmla="val 8982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8680" y="4151376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調査から読み取れる3つの論点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68680" y="4617720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① 賃上げは広がる　　② 防衛的賃上げが中心　　③ 小規模・地方企業に格差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868680" y="5056632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物価上昇と人材確保への対応が賃上げを押し上げる一方、価格転嫁や原資確保が継続課題となっている。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1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2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IMPLEMENTATION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賃上げの実施・予定は71.3％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566928" y="11887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前年比＋1.7ポイント。賃上げは高水準を維持する一方、小規模企業との開きは11.4ポイント。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" y="1764792"/>
            <a:ext cx="6601968" cy="3547872"/>
          </a:xfrm>
          <a:prstGeom prst="roundRect">
            <a:avLst>
              <a:gd name="adj" fmla="val 3608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02996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実施・実施予定の割合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32688" y="2587752"/>
            <a:ext cx="182697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810408" y="2619756"/>
            <a:ext cx="2943454" cy="137160"/>
          </a:xfrm>
          <a:prstGeom prst="roundRect">
            <a:avLst>
              <a:gd name="adj" fmla="val 46667"/>
            </a:avLst>
          </a:prstGeom>
          <a:solidFill>
            <a:srgbClr val="D9E4EC"/>
          </a:solidFill>
          <a:ln w="12700">
            <a:solidFill>
              <a:srgbClr val="D9E4EC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10408" y="2619756"/>
            <a:ext cx="2098682" cy="137160"/>
          </a:xfrm>
          <a:prstGeom prst="roundRect">
            <a:avLst>
              <a:gd name="adj" fmla="val 46667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04611" y="2583180"/>
            <a:ext cx="91348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71.3%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32688" y="3346704"/>
            <a:ext cx="1826971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小規模企業（20人以下）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810408" y="3378708"/>
            <a:ext cx="2943454" cy="137160"/>
          </a:xfrm>
          <a:prstGeom prst="roundRect">
            <a:avLst>
              <a:gd name="adj" fmla="val 46667"/>
            </a:avLst>
          </a:prstGeom>
          <a:solidFill>
            <a:srgbClr val="D9E4EC"/>
          </a:solidFill>
          <a:ln w="12700">
            <a:solidFill>
              <a:srgbClr val="D9E4EC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10408" y="3378708"/>
            <a:ext cx="1763129" cy="137160"/>
          </a:xfrm>
          <a:prstGeom prst="roundRect">
            <a:avLst>
              <a:gd name="adj" fmla="val 46667"/>
            </a:avLst>
          </a:prstGeom>
          <a:solidFill>
            <a:srgbClr val="00A6A6"/>
          </a:solidFill>
          <a:ln w="12700">
            <a:solidFill>
              <a:srgbClr val="00A6A6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04611" y="3342132"/>
            <a:ext cx="91348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A6A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59.9%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68112" y="4133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差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102352" y="4361688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11.4pt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102352" y="4718304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全体との差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7635240" y="1764792"/>
            <a:ext cx="3913632" cy="3547872"/>
          </a:xfrm>
          <a:prstGeom prst="roundRect">
            <a:avLst>
              <a:gd name="adj" fmla="val 3608"/>
            </a:avLst>
          </a:prstGeom>
          <a:solidFill>
            <a:srgbClr val="EAF4FB"/>
          </a:solidFill>
          <a:ln w="12700">
            <a:solidFill>
              <a:srgbClr val="EAF4FB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982712" y="208483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未定・見送りにも差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7955280" y="2606040"/>
            <a:ext cx="1527048" cy="1353312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955280" y="2606040"/>
            <a:ext cx="109728" cy="1353312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11312" y="2825496"/>
            <a:ext cx="1143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23.0%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8211312" y="3319272"/>
            <a:ext cx="1143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全体：未定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646920" y="2606040"/>
            <a:ext cx="1527048" cy="1353312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646920" y="2606040"/>
            <a:ext cx="109728" cy="1353312"/>
          </a:xfrm>
          <a:prstGeom prst="rect">
            <a:avLst/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902952" y="2825496"/>
            <a:ext cx="1143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31.2%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9902952" y="3319272"/>
            <a:ext cx="1143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小規模：未定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982712" y="440740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74B4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見送り：全体 5.7％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7982712" y="4818888"/>
            <a:ext cx="2926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小規模企業では、実施判断を保留する企業の多さも特徴。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1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2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「防衛的賃上げ」がなお6割超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566928" y="11887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業績改善を伴わない賃上げが多数。物価上昇と人材確保への対応が主な背景。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3504" y="1737360"/>
            <a:ext cx="5138928" cy="3639312"/>
          </a:xfrm>
          <a:prstGeom prst="roundRect">
            <a:avLst>
              <a:gd name="adj" fmla="val 3518"/>
            </a:avLst>
          </a:prstGeom>
          <a:solidFill>
            <a:srgbClr val="EAF4FB"/>
          </a:solidFill>
          <a:ln w="12700">
            <a:solidFill>
              <a:srgbClr val="EAF4F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2039112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防衛的賃上げの割合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41832" y="2487168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60.9%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969264" y="3163824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154680" y="248716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66.3%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3163824" y="3163824"/>
            <a:ext cx="1965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小規模企業（前年比＋3.5pt）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41832" y="3840480"/>
            <a:ext cx="4462272" cy="310896"/>
          </a:xfrm>
          <a:prstGeom prst="roundRect">
            <a:avLst>
              <a:gd name="adj" fmla="val 4411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1832" y="3840480"/>
            <a:ext cx="2715768" cy="310896"/>
          </a:xfrm>
          <a:prstGeom prst="roundRect">
            <a:avLst>
              <a:gd name="adj" fmla="val 44118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657600" y="3840480"/>
            <a:ext cx="1746504" cy="310896"/>
          </a:xfrm>
          <a:prstGeom prst="roundRect">
            <a:avLst>
              <a:gd name="adj" fmla="val 44118"/>
            </a:avLst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41832" y="427939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防衛的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730752" y="4279392"/>
            <a:ext cx="1600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小規模ほど高い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126480" y="1737360"/>
            <a:ext cx="5431536" cy="3639312"/>
          </a:xfrm>
          <a:prstGeom prst="roundRect">
            <a:avLst>
              <a:gd name="adj" fmla="val 3518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46520" y="203911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賃上げの主な理由／見送り理由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73952" y="2542032"/>
            <a:ext cx="205740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73952" y="2542032"/>
            <a:ext cx="109728" cy="1371600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29984" y="2761488"/>
            <a:ext cx="167335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68.2%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6729984" y="3255264"/>
            <a:ext cx="1673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物価上昇への対応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869680" y="2542032"/>
            <a:ext cx="205740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69680" y="2542032"/>
            <a:ext cx="109728" cy="1371600"/>
          </a:xfrm>
          <a:prstGeom prst="rect">
            <a:avLst/>
          </a:prstGeom>
          <a:solidFill>
            <a:srgbClr val="00A6A6"/>
          </a:solidFill>
          <a:ln w="12700">
            <a:solidFill>
              <a:srgbClr val="00A6A6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25712" y="2761488"/>
            <a:ext cx="167335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0A6A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66.7%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9125712" y="3255264"/>
            <a:ext cx="16733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人材の確保・採用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73952" y="4370832"/>
            <a:ext cx="4434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D74B4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見送り理由の最多：売上の低迷 55.0％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473952" y="4782312"/>
            <a:ext cx="4434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コスト増・先行き不透明感が、原資確保を難しくしている。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1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2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WAGE INCREASE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賃上げ幅は小規模・地方で伸び悩み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566928" y="11887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2026年3月→4月の比較（加重平均）。全体との差は金額で2,196円、率で0.63ポイント。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" y="1828800"/>
            <a:ext cx="2496312" cy="3136392"/>
          </a:xfrm>
          <a:prstGeom prst="roundRect">
            <a:avLst>
              <a:gd name="adj" fmla="val 5128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7824" y="2103120"/>
            <a:ext cx="1984248" cy="274320"/>
          </a:xfrm>
          <a:prstGeom prst="roundRect">
            <a:avLst>
              <a:gd name="adj" fmla="val 46667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77824" y="2139696"/>
            <a:ext cx="19842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77824" y="2596896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11,366円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77824" y="307238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賃上げ額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078992" y="3529584"/>
            <a:ext cx="1581912" cy="9144"/>
          </a:xfrm>
          <a:prstGeom prst="rect">
            <a:avLst/>
          </a:prstGeom>
          <a:solidFill>
            <a:srgbClr val="D9E4EC"/>
          </a:solidFill>
          <a:ln w="12700">
            <a:solidFill>
              <a:srgbClr val="D9E4EC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77824" y="3776472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4.01%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877824" y="4160520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賃上げ率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38144" y="1828800"/>
            <a:ext cx="2496312" cy="3136392"/>
          </a:xfrm>
          <a:prstGeom prst="roundRect">
            <a:avLst>
              <a:gd name="adj" fmla="val 5128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94176" y="2103120"/>
            <a:ext cx="1984248" cy="274320"/>
          </a:xfrm>
          <a:prstGeom prst="roundRect">
            <a:avLst>
              <a:gd name="adj" fmla="val 46667"/>
            </a:avLst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2139696"/>
            <a:ext cx="19842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小規模企業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694176" y="2596896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9,170円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3694176" y="307238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賃上げ額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895344" y="3529584"/>
            <a:ext cx="1581912" cy="9144"/>
          </a:xfrm>
          <a:prstGeom prst="rect">
            <a:avLst/>
          </a:prstGeom>
          <a:solidFill>
            <a:srgbClr val="D9E4EC"/>
          </a:solidFill>
          <a:ln w="12700">
            <a:solidFill>
              <a:srgbClr val="D9E4EC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94176" y="3776472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3.38%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3694176" y="4160520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賃上げ率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254496" y="1828800"/>
            <a:ext cx="2496312" cy="3136392"/>
          </a:xfrm>
          <a:prstGeom prst="roundRect">
            <a:avLst>
              <a:gd name="adj" fmla="val 5128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10528" y="2103120"/>
            <a:ext cx="1984248" cy="274320"/>
          </a:xfrm>
          <a:prstGeom prst="roundRect">
            <a:avLst>
              <a:gd name="adj" fmla="val 46667"/>
            </a:avLst>
          </a:prstGeom>
          <a:solidFill>
            <a:srgbClr val="00A6A6"/>
          </a:solidFill>
          <a:ln w="12700">
            <a:solidFill>
              <a:srgbClr val="00A6A6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10528" y="2139696"/>
            <a:ext cx="19842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都市部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510528" y="2596896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12,671円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6510528" y="307238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賃上げ額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711696" y="3529584"/>
            <a:ext cx="1581912" cy="9144"/>
          </a:xfrm>
          <a:prstGeom prst="rect">
            <a:avLst/>
          </a:prstGeom>
          <a:solidFill>
            <a:srgbClr val="D9E4EC"/>
          </a:solidFill>
          <a:ln w="12700">
            <a:solidFill>
              <a:srgbClr val="D9E4EC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10528" y="3776472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0A6A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4.08%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6510528" y="4160520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賃上げ率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9070848" y="1828800"/>
            <a:ext cx="2496312" cy="3136392"/>
          </a:xfrm>
          <a:prstGeom prst="roundRect">
            <a:avLst>
              <a:gd name="adj" fmla="val 5128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326880" y="2103120"/>
            <a:ext cx="1984248" cy="274320"/>
          </a:xfrm>
          <a:prstGeom prst="roundRect">
            <a:avLst>
              <a:gd name="adj" fmla="val 46667"/>
            </a:avLst>
          </a:prstGeom>
          <a:solidFill>
            <a:srgbClr val="D74B4B"/>
          </a:solidFill>
          <a:ln w="12700">
            <a:solidFill>
              <a:srgbClr val="D74B4B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326880" y="2139696"/>
            <a:ext cx="19842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地方・小規模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9326880" y="2596896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9,262円</a:t>
            </a:r>
            <a:endParaRPr lang="en-US" sz="2400" dirty="0"/>
          </a:p>
        </p:txBody>
      </p:sp>
      <p:sp>
        <p:nvSpPr>
          <p:cNvPr id="36" name="Text 34"/>
          <p:cNvSpPr/>
          <p:nvPr/>
        </p:nvSpPr>
        <p:spPr>
          <a:xfrm>
            <a:off x="9326880" y="3072384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賃上げ額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9528048" y="3529584"/>
            <a:ext cx="1581912" cy="9144"/>
          </a:xfrm>
          <a:prstGeom prst="rect">
            <a:avLst/>
          </a:prstGeom>
          <a:solidFill>
            <a:srgbClr val="D9E4EC"/>
          </a:solidFill>
          <a:ln w="12700">
            <a:solidFill>
              <a:srgbClr val="D9E4EC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326880" y="3776472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74B4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3.45%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9326880" y="4160520"/>
            <a:ext cx="1965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賃上げ率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21792" y="5376672"/>
            <a:ext cx="10954512" cy="612648"/>
          </a:xfrm>
          <a:prstGeom prst="roundRect">
            <a:avLst>
              <a:gd name="adj" fmla="val 19403"/>
            </a:avLst>
          </a:prstGeom>
          <a:solidFill>
            <a:srgbClr val="EAF4FB"/>
          </a:solidFill>
          <a:ln w="12700">
            <a:solidFill>
              <a:srgbClr val="EAF4FB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14400" y="5559552"/>
            <a:ext cx="10332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地方・小規模では「2％未満」26.7％が「5％以上」21.4％を上回る。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1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2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ONE-YEAR CHANGE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直近1年の賃金改定にも残る格差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566928" y="11887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2025年4月→2026年4月の比較。小規模企業は改定率が前年調査比でわずかに低下。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58368" y="1847088"/>
            <a:ext cx="3163824" cy="1490472"/>
          </a:xfrm>
          <a:prstGeom prst="roundRect">
            <a:avLst>
              <a:gd name="adj" fmla="val 7362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8368" y="1847088"/>
            <a:ext cx="109728" cy="1490472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066544"/>
            <a:ext cx="2779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12,036円 / 4.29%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914400" y="2560320"/>
            <a:ext cx="2779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全体の改定額・改定率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14400" y="2834640"/>
            <a:ext cx="2816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前年調査比：＋0.26pt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526280" y="1847088"/>
            <a:ext cx="3163824" cy="1490472"/>
          </a:xfrm>
          <a:prstGeom prst="roundRect">
            <a:avLst>
              <a:gd name="adj" fmla="val 7362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26280" y="1847088"/>
            <a:ext cx="109728" cy="1490472"/>
          </a:xfrm>
          <a:prstGeom prst="rect">
            <a:avLst/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82312" y="2066544"/>
            <a:ext cx="2779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9,573円 / 3.52%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4782312" y="2560320"/>
            <a:ext cx="2779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小規模企業の改定額・改定率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782312" y="2834640"/>
            <a:ext cx="2816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前年調査比：▲0.02pt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394192" y="1847088"/>
            <a:ext cx="3136392" cy="1490472"/>
          </a:xfrm>
          <a:prstGeom prst="roundRect">
            <a:avLst>
              <a:gd name="adj" fmla="val 7975"/>
            </a:avLst>
          </a:prstGeom>
          <a:solidFill>
            <a:srgbClr val="EAF4FB"/>
          </a:solidFill>
          <a:ln w="12700">
            <a:solidFill>
              <a:srgbClr val="EAF4F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68512" y="210312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改定率 0%以下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558784" y="2551176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D74B4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18.3%  →  28.7%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549640" y="2971800"/>
            <a:ext cx="28163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　　　　　 小規模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58368" y="3886200"/>
            <a:ext cx="10872216" cy="1371600"/>
          </a:xfrm>
          <a:prstGeom prst="roundRect">
            <a:avLst>
              <a:gd name="adj" fmla="val 9333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4160520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示唆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874520" y="4050792"/>
            <a:ext cx="9052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「実施企業が増えている」だけでは十分ではない。賃上げを行えない企業層への原資確保・価格転嫁支援が必要。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874520" y="4681728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特に小規模企業では、賃金改定の持続可能性を高める施策が問われる。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1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2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INDUSTRY &amp; BONUS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業種・賞与にも見える二極化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  <p:sp>
        <p:nvSpPr>
          <p:cNvPr id="7" name="Shape 5"/>
          <p:cNvSpPr/>
          <p:nvPr/>
        </p:nvSpPr>
        <p:spPr>
          <a:xfrm>
            <a:off x="621792" y="1417320"/>
            <a:ext cx="5285232" cy="4041648"/>
          </a:xfrm>
          <a:prstGeom prst="roundRect">
            <a:avLst>
              <a:gd name="adj" fmla="val 3167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746504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業種別の特徴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60120" y="2258568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賃上げ実施企業が8割超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960120" y="2596896"/>
            <a:ext cx="1115568" cy="274320"/>
          </a:xfrm>
          <a:prstGeom prst="roundRect">
            <a:avLst>
              <a:gd name="adj" fmla="val 46667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633472"/>
            <a:ext cx="11155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製造業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2267712" y="2596896"/>
            <a:ext cx="1828800" cy="274320"/>
          </a:xfrm>
          <a:prstGeom prst="roundRect">
            <a:avLst>
              <a:gd name="adj" fmla="val 46667"/>
            </a:avLst>
          </a:prstGeom>
          <a:solidFill>
            <a:srgbClr val="00A6A6"/>
          </a:solidFill>
          <a:ln w="12700">
            <a:solidFill>
              <a:srgbClr val="00A6A6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67712" y="2633472"/>
            <a:ext cx="1828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医療・福祉・介護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4279392" y="2596896"/>
            <a:ext cx="1097280" cy="274320"/>
          </a:xfrm>
          <a:prstGeom prst="roundRect">
            <a:avLst>
              <a:gd name="adj" fmla="val 46667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279392" y="2633472"/>
            <a:ext cx="1097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情報通信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960120" y="3328416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防衛的賃上げの割合が高い業種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60120" y="3685032"/>
            <a:ext cx="19202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60120" y="3685032"/>
            <a:ext cx="109728" cy="1097280"/>
          </a:xfrm>
          <a:prstGeom prst="rect">
            <a:avLst/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16152" y="3904488"/>
            <a:ext cx="15361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28C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72.0%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1216152" y="4398264"/>
            <a:ext cx="1536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宿泊・飲食業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182112" y="3685032"/>
            <a:ext cx="19202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D9E4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182112" y="3685032"/>
            <a:ext cx="109728" cy="1097280"/>
          </a:xfrm>
          <a:prstGeom prst="rect">
            <a:avLst/>
          </a:prstGeom>
          <a:solidFill>
            <a:srgbClr val="D74B4B"/>
          </a:solidFill>
          <a:ln w="12700">
            <a:solidFill>
              <a:srgbClr val="D74B4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438144" y="3904488"/>
            <a:ext cx="15361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D74B4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70.6%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3438144" y="4398264"/>
            <a:ext cx="1536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医療・福祉・介護業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291072" y="1417320"/>
            <a:ext cx="5285232" cy="4041648"/>
          </a:xfrm>
          <a:prstGeom prst="roundRect">
            <a:avLst>
              <a:gd name="adj" fmla="val 3167"/>
            </a:avLst>
          </a:prstGeom>
          <a:solidFill>
            <a:srgbClr val="EAF4FB"/>
          </a:solidFill>
          <a:ln w="12700">
            <a:solidFill>
              <a:srgbClr val="EAF4FB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38544" y="1746504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賞与・一時金の支給状況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6638544" y="230428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79.1%</a:t>
            </a:r>
            <a:endParaRPr lang="en-US" sz="3700" dirty="0"/>
          </a:p>
        </p:txBody>
      </p:sp>
      <p:sp>
        <p:nvSpPr>
          <p:cNvPr id="28" name="Text 26"/>
          <p:cNvSpPr/>
          <p:nvPr/>
        </p:nvSpPr>
        <p:spPr>
          <a:xfrm>
            <a:off x="6675120" y="2898648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支給・支給予定の企業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638544" y="3401568"/>
            <a:ext cx="4498848" cy="9144"/>
          </a:xfrm>
          <a:prstGeom prst="rect">
            <a:avLst/>
          </a:prstGeom>
          <a:solidFill>
            <a:srgbClr val="D9E4EC"/>
          </a:solidFill>
          <a:ln w="12700">
            <a:solidFill>
              <a:srgbClr val="D9E4EC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38544" y="3703320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A6A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60.9%</a:t>
            </a:r>
            <a:endParaRPr lang="en-US" sz="2700" dirty="0"/>
          </a:p>
        </p:txBody>
      </p:sp>
      <p:sp>
        <p:nvSpPr>
          <p:cNvPr id="31" name="Text 29"/>
          <p:cNvSpPr/>
          <p:nvPr/>
        </p:nvSpPr>
        <p:spPr>
          <a:xfrm>
            <a:off x="8439912" y="3712464"/>
            <a:ext cx="23957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昨年度を上回る水準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または昨年度並み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638544" y="4910328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業種ごとにコスト構造や価格転嫁の難しさが異なる。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184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spc="120" kern="0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CONCLUSION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まとめ：賃上げの「定着」と「持続可能性」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02920" y="6492240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出所：日本商工会議所・東京商工会議所「中小企業の賃上げ・賃金改定に関する調査」（2026年6月8日公表）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311128" y="6437376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090672" y="6629400"/>
            <a:ext cx="6016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©2025,合同会社SANADAコンサルティング,All Rights Reserved.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566928" y="11887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調査結果から、今後の支援・経営対応で重視すべき視点を整理する。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" y="1773936"/>
            <a:ext cx="3337560" cy="2532888"/>
          </a:xfrm>
          <a:prstGeom prst="roundRect">
            <a:avLst>
              <a:gd name="adj" fmla="val 5054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6112" y="2057400"/>
            <a:ext cx="603504" cy="603504"/>
          </a:xfrm>
          <a:prstGeom prst="roundRect">
            <a:avLst>
              <a:gd name="adj" fmla="val 50000"/>
            </a:avLst>
          </a:prstGeom>
          <a:solidFill>
            <a:srgbClr val="036EB8"/>
          </a:solidFill>
          <a:ln w="12700">
            <a:solidFill>
              <a:srgbClr val="036EB8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6112" y="2194560"/>
            <a:ext cx="603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673352" y="208483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高水準の実施率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96112" y="2944368"/>
            <a:ext cx="2697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実施・予定は71.3％。賃上げは広がっている。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325112" y="1773936"/>
            <a:ext cx="3337560" cy="2532888"/>
          </a:xfrm>
          <a:prstGeom prst="roundRect">
            <a:avLst>
              <a:gd name="adj" fmla="val 5054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9432" y="2057400"/>
            <a:ext cx="603504" cy="603504"/>
          </a:xfrm>
          <a:prstGeom prst="roundRect">
            <a:avLst>
              <a:gd name="adj" fmla="val 50000"/>
            </a:avLst>
          </a:prstGeom>
          <a:solidFill>
            <a:srgbClr val="F28C28"/>
          </a:solidFill>
          <a:ln w="12700">
            <a:solidFill>
              <a:srgbClr val="F28C2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99432" y="2194560"/>
            <a:ext cx="603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376672" y="208483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防衛的賃上げの高止まり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599432" y="2944368"/>
            <a:ext cx="2697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物価・人材確保への対応が中心。小規模では66.3％。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028432" y="1773936"/>
            <a:ext cx="3337560" cy="2532888"/>
          </a:xfrm>
          <a:prstGeom prst="roundRect">
            <a:avLst>
              <a:gd name="adj" fmla="val 5054"/>
            </a:avLst>
          </a:prstGeom>
          <a:solidFill>
            <a:srgbClr val="F5F9FC"/>
          </a:solidFill>
          <a:ln w="12700">
            <a:solidFill>
              <a:srgbClr val="F5F9FC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02752" y="2057400"/>
            <a:ext cx="603504" cy="603504"/>
          </a:xfrm>
          <a:prstGeom prst="roundRect">
            <a:avLst>
              <a:gd name="adj" fmla="val 50000"/>
            </a:avLst>
          </a:prstGeom>
          <a:solidFill>
            <a:srgbClr val="D74B4B"/>
          </a:solidFill>
          <a:ln w="12700">
            <a:solidFill>
              <a:srgbClr val="D74B4B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02752" y="2194560"/>
            <a:ext cx="603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079992" y="2084832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小規模・地方への対応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302752" y="2944368"/>
            <a:ext cx="2697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677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賃上げ幅・改定率に差。実施判断の保留も多い。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21792" y="4809744"/>
            <a:ext cx="10954512" cy="777240"/>
          </a:xfrm>
          <a:prstGeom prst="roundRect">
            <a:avLst>
              <a:gd name="adj" fmla="val 16471"/>
            </a:avLst>
          </a:prstGeom>
          <a:solidFill>
            <a:srgbClr val="EAF4FB"/>
          </a:solidFill>
          <a:ln w="12700">
            <a:solidFill>
              <a:srgbClr val="EAF4FB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2688" y="5056632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34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求められる方向性：適正な価格転嫁環境の整備／賃上げ促進税制の要件緩和／現場に即した柔軟な助成金と手続簡素化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58368" y="5897880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36E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賃上げを「一時的な対応」で終わらせず、原資を生む経営環境づくりへ。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中小企業の賃上げ・賃金改定に関する調査</dc:title>
  <dc:subject>中小企業の賃上げ・賃金改定に関する調査</dc:subject>
  <dc:creator>合同会社SANADAコンサルティング</dc:creator>
  <cp:lastModifiedBy>合同会社SANADAコンサルティング</cp:lastModifiedBy>
  <cp:revision>1</cp:revision>
  <dcterms:created xsi:type="dcterms:W3CDTF">2026-10-17T11:45:04Z</dcterms:created>
  <dcterms:modified xsi:type="dcterms:W3CDTF">2026-10-17T11:45:04Z</dcterms:modified>
</cp:coreProperties>
</file>