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3" d="100"/>
          <a:sy n="83" d="100"/>
        </p:scale>
        <p:origin x="2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17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49808" y="969264"/>
            <a:ext cx="1737360" cy="365760"/>
          </a:xfrm>
          <a:prstGeom prst="roundRect">
            <a:avLst>
              <a:gd name="adj" fmla="val 15000"/>
            </a:avLst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60120" y="1069848"/>
            <a:ext cx="1325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000" b="1" kern="0" spc="1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SURVEY SUMMARY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49808" y="1600200"/>
            <a:ext cx="768096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人事労務諸制度</a:t>
            </a: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実施状況調査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786384" y="3127248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11分野のポイント要約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86384" y="3694176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調査結果の全体像と主要トレンド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549640" y="1024128"/>
            <a:ext cx="2606040" cy="3474720"/>
          </a:xfrm>
          <a:prstGeom prst="roundRect">
            <a:avLst>
              <a:gd name="adj" fmla="val 4211"/>
            </a:avLst>
          </a:prstGeom>
          <a:solidFill>
            <a:srgbClr val="EAF4FB"/>
          </a:solidFill>
          <a:ln w="12700">
            <a:solidFill>
              <a:srgbClr val="EAF4F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924544" y="1408176"/>
            <a:ext cx="1874520" cy="411480"/>
          </a:xfrm>
          <a:prstGeom prst="roundRect">
            <a:avLst>
              <a:gd name="adj" fmla="val 1777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924544" y="1536192"/>
            <a:ext cx="1874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等級・賃金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924544" y="2075688"/>
            <a:ext cx="1874520" cy="411480"/>
          </a:xfrm>
          <a:prstGeom prst="roundRect">
            <a:avLst>
              <a:gd name="adj" fmla="val 1777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924544" y="2203704"/>
            <a:ext cx="1874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働き方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924544" y="2743200"/>
            <a:ext cx="1874520" cy="411480"/>
          </a:xfrm>
          <a:prstGeom prst="roundRect">
            <a:avLst>
              <a:gd name="adj" fmla="val 1777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924544" y="2871216"/>
            <a:ext cx="1874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採用・定着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924544" y="3410712"/>
            <a:ext cx="1874520" cy="411480"/>
          </a:xfrm>
          <a:prstGeom prst="roundRect">
            <a:avLst>
              <a:gd name="adj" fmla="val 1777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924544" y="3538728"/>
            <a:ext cx="18745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育成・キャリア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874520" y="6702552"/>
            <a:ext cx="84124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80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©2025,合同会社</a:t>
            </a: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SANADAコンサルティング,All Rights Reserved.</a:t>
            </a:r>
            <a:endParaRPr lang="en-US" sz="800" dirty="0"/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235E792E-BB9A-2079-1B35-853A0F92FD20}"/>
              </a:ext>
            </a:extLst>
          </p:cNvPr>
          <p:cNvSpPr/>
          <p:nvPr/>
        </p:nvSpPr>
        <p:spPr>
          <a:xfrm>
            <a:off x="685800" y="6263640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ja-JP" altLang="en-US" sz="900">
                <a:solidFill>
                  <a:srgbClr val="627585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出典：労政時報　第</a:t>
            </a:r>
            <a:r>
              <a:rPr lang="en-US" altLang="ja-JP" sz="900">
                <a:solidFill>
                  <a:srgbClr val="627585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4119</a:t>
            </a:r>
            <a:r>
              <a:rPr lang="ja-JP" altLang="en-US" sz="900">
                <a:solidFill>
                  <a:srgbClr val="627585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号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7132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OVERVIEW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57784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全体概要｜人事・労務制度の4つの潮流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8890">
            <a:solidFill>
              <a:srgbClr val="C9D9E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874520" y="6510528"/>
            <a:ext cx="8412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©2025,合同会社</a:t>
            </a:r>
            <a:r>
              <a:rPr lang="en-US" sz="80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SANADAコンサルティング,All Rights Reserved.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29284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66928" y="1417320"/>
            <a:ext cx="2651760" cy="347472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768096" y="1627632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05840" y="160020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　仕事基準へ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86384" y="2057400"/>
            <a:ext cx="2212848" cy="2688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等級・賃金・評価において、「人」基準から職務・役割を重視する設計が広がる。</a:t>
            </a:r>
            <a:endParaRPr lang="en-US" sz="1210" dirty="0"/>
          </a:p>
        </p:txBody>
      </p:sp>
      <p:sp>
        <p:nvSpPr>
          <p:cNvPr id="12" name="Shape 10"/>
          <p:cNvSpPr/>
          <p:nvPr/>
        </p:nvSpPr>
        <p:spPr>
          <a:xfrm>
            <a:off x="3456432" y="1417320"/>
            <a:ext cx="2651760" cy="347472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657600" y="1627632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1B9A7A"/>
          </a:solidFill>
          <a:ln w="12700">
            <a:solidFill>
              <a:srgbClr val="1B9A7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95344" y="160020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　柔軟な働き方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675888" y="2057400"/>
            <a:ext cx="2212848" cy="2688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フレックス、テレワーク、時差勤務など、働く時間・場所の選択肢が拡大。</a:t>
            </a:r>
            <a:endParaRPr lang="en-US" sz="1210" dirty="0"/>
          </a:p>
        </p:txBody>
      </p:sp>
      <p:sp>
        <p:nvSpPr>
          <p:cNvPr id="16" name="Shape 14"/>
          <p:cNvSpPr/>
          <p:nvPr/>
        </p:nvSpPr>
        <p:spPr>
          <a:xfrm>
            <a:off x="6345936" y="1417320"/>
            <a:ext cx="2651760" cy="347472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47104" y="1627632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E38A22"/>
          </a:solidFill>
          <a:ln w="12700">
            <a:solidFill>
              <a:srgbClr val="E38A2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84848" y="160020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　採用から定着へ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565392" y="2057400"/>
            <a:ext cx="2212848" cy="2688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採用手法の多様化に加え、オンボーディングやキャリア支援を強化。</a:t>
            </a:r>
            <a:endParaRPr lang="en-US" sz="1210" dirty="0"/>
          </a:p>
        </p:txBody>
      </p:sp>
      <p:sp>
        <p:nvSpPr>
          <p:cNvPr id="20" name="Shape 18"/>
          <p:cNvSpPr/>
          <p:nvPr/>
        </p:nvSpPr>
        <p:spPr>
          <a:xfrm>
            <a:off x="9235440" y="1417320"/>
            <a:ext cx="2377440" cy="347472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9436608" y="1627632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74352" y="160020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　自律学習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454896" y="2057400"/>
            <a:ext cx="1938528" cy="26883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資格取得・自己啓発を支え、従業員の主体的な学びを後押し。</a:t>
            </a:r>
            <a:endParaRPr lang="en-US" sz="1210" dirty="0"/>
          </a:p>
        </p:txBody>
      </p:sp>
      <p:sp>
        <p:nvSpPr>
          <p:cNvPr id="24" name="Text 22"/>
          <p:cNvSpPr/>
          <p:nvPr/>
        </p:nvSpPr>
        <p:spPr>
          <a:xfrm>
            <a:off x="640080" y="5340096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制度を個別に整えるだけでなく、人材の獲得・活躍・定着を一体で支える動きが進展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7132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GRADE SYSTEM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57784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等級制度｜職能から役割・職務へ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8890">
            <a:solidFill>
              <a:srgbClr val="C9D9E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874520" y="6510528"/>
            <a:ext cx="8412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©2025,合同会社SANADAコンサルティング,All Rights Reserved.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29284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94360" y="1298448"/>
            <a:ext cx="2240280" cy="1170432"/>
          </a:xfrm>
          <a:prstGeom prst="roundRect">
            <a:avLst>
              <a:gd name="adj" fmla="val 5469"/>
            </a:avLst>
          </a:prstGeom>
          <a:solidFill>
            <a:srgbClr val="F5F8FB"/>
          </a:solidFill>
          <a:ln w="8890">
            <a:solidFill>
              <a:srgbClr val="C9D9E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8952" y="1444752"/>
            <a:ext cx="1920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53.7%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731520" y="1874520"/>
            <a:ext cx="19659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職能資格制度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731520" y="2157984"/>
            <a:ext cx="1965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依然として最多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3035808" y="1298448"/>
            <a:ext cx="2240280" cy="1170432"/>
          </a:xfrm>
          <a:prstGeom prst="roundRect">
            <a:avLst>
              <a:gd name="adj" fmla="val 5469"/>
            </a:avLst>
          </a:prstGeom>
          <a:solidFill>
            <a:srgbClr val="F5F8FB"/>
          </a:solidFill>
          <a:ln w="8890">
            <a:solidFill>
              <a:srgbClr val="C9D9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00400" y="1444752"/>
            <a:ext cx="1920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1B9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46.6%</a:t>
            </a:r>
            <a:endParaRPr lang="en-US" sz="2500" dirty="0"/>
          </a:p>
        </p:txBody>
      </p:sp>
      <p:sp>
        <p:nvSpPr>
          <p:cNvPr id="14" name="Text 12"/>
          <p:cNvSpPr/>
          <p:nvPr/>
        </p:nvSpPr>
        <p:spPr>
          <a:xfrm>
            <a:off x="3172968" y="1874520"/>
            <a:ext cx="19659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役割等級制度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172968" y="2157984"/>
            <a:ext cx="1965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導入が拡大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5477256" y="1298448"/>
            <a:ext cx="2240280" cy="1170432"/>
          </a:xfrm>
          <a:prstGeom prst="roundRect">
            <a:avLst>
              <a:gd name="adj" fmla="val 5469"/>
            </a:avLst>
          </a:prstGeom>
          <a:solidFill>
            <a:srgbClr val="F5F8FB"/>
          </a:solidFill>
          <a:ln w="8890">
            <a:solidFill>
              <a:srgbClr val="C9D9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641848" y="1444752"/>
            <a:ext cx="1920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E38A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35.9%</a:t>
            </a:r>
            <a:endParaRPr lang="en-US" sz="2500" dirty="0"/>
          </a:p>
        </p:txBody>
      </p:sp>
      <p:sp>
        <p:nvSpPr>
          <p:cNvPr id="18" name="Text 16"/>
          <p:cNvSpPr/>
          <p:nvPr/>
        </p:nvSpPr>
        <p:spPr>
          <a:xfrm>
            <a:off x="5614416" y="1874520"/>
            <a:ext cx="19659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職務等級制度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614416" y="2157984"/>
            <a:ext cx="1965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仕事基準の浸透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7918704" y="1298448"/>
            <a:ext cx="2240280" cy="1170432"/>
          </a:xfrm>
          <a:prstGeom prst="roundRect">
            <a:avLst>
              <a:gd name="adj" fmla="val 5469"/>
            </a:avLst>
          </a:prstGeom>
          <a:solidFill>
            <a:srgbClr val="F5F8FB"/>
          </a:solidFill>
          <a:ln w="8890">
            <a:solidFill>
              <a:srgbClr val="C9D9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083296" y="1444752"/>
            <a:ext cx="1920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24.8%</a:t>
            </a:r>
            <a:endParaRPr lang="en-US" sz="2500" dirty="0"/>
          </a:p>
        </p:txBody>
      </p:sp>
      <p:sp>
        <p:nvSpPr>
          <p:cNvPr id="22" name="Text 20"/>
          <p:cNvSpPr/>
          <p:nvPr/>
        </p:nvSpPr>
        <p:spPr>
          <a:xfrm>
            <a:off x="8055864" y="1874520"/>
            <a:ext cx="19659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コース別管理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8055864" y="2157984"/>
            <a:ext cx="1965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総合職・一般職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9445752" y="2834640"/>
            <a:ext cx="2240280" cy="1170432"/>
          </a:xfrm>
          <a:prstGeom prst="roundRect">
            <a:avLst>
              <a:gd name="adj" fmla="val 5469"/>
            </a:avLst>
          </a:prstGeom>
          <a:solidFill>
            <a:srgbClr val="F5F8FB"/>
          </a:solidFill>
          <a:ln w="8890">
            <a:solidFill>
              <a:srgbClr val="C9D9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610344" y="2980944"/>
            <a:ext cx="1920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1B9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100%</a:t>
            </a:r>
            <a:endParaRPr lang="en-US" sz="2500" dirty="0"/>
          </a:p>
        </p:txBody>
      </p:sp>
      <p:sp>
        <p:nvSpPr>
          <p:cNvPr id="26" name="Text 24"/>
          <p:cNvSpPr/>
          <p:nvPr/>
        </p:nvSpPr>
        <p:spPr>
          <a:xfrm>
            <a:off x="9582912" y="3410712"/>
            <a:ext cx="19659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管理職：役割等級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9582912" y="3694176"/>
            <a:ext cx="1965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職務・役割シフト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621792" y="2834640"/>
            <a:ext cx="4160520" cy="2212848"/>
          </a:xfrm>
          <a:prstGeom prst="roundRect">
            <a:avLst>
              <a:gd name="adj" fmla="val 3306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822960" y="3044952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060704" y="3017520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職能資格制度の運用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841248" y="3474720"/>
            <a:ext cx="3721608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降格制度　51.9%</a:t>
            </a: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飛び級（抜擢）制度　16.3%</a:t>
            </a:r>
            <a:endParaRPr lang="en-US" sz="1210" dirty="0"/>
          </a:p>
          <a:p>
            <a:pPr marL="0" indent="0">
              <a:buNone/>
            </a:pP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運用面でもメリハリを設ける企業がみられる。</a:t>
            </a:r>
            <a:endParaRPr lang="en-US" sz="1210" dirty="0"/>
          </a:p>
        </p:txBody>
      </p:sp>
      <p:sp>
        <p:nvSpPr>
          <p:cNvPr id="32" name="Shape 30"/>
          <p:cNvSpPr/>
          <p:nvPr/>
        </p:nvSpPr>
        <p:spPr>
          <a:xfrm>
            <a:off x="5047488" y="2834640"/>
            <a:ext cx="4133088" cy="2212848"/>
          </a:xfrm>
          <a:prstGeom prst="roundRect">
            <a:avLst>
              <a:gd name="adj" fmla="val 3306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5248656" y="3044952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1B9A7A"/>
          </a:solidFill>
          <a:ln w="12700">
            <a:solidFill>
              <a:srgbClr val="1B9A7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486400" y="3017520"/>
            <a:ext cx="3493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読み解き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5266944" y="3474720"/>
            <a:ext cx="3694176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「人」基準を軸にしつつ、役割・職務に応じた等級設計へ移行する動きが明確。</a:t>
            </a:r>
            <a:endParaRPr lang="en-US" sz="12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7132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COMPENSATION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57784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賃金・賞与｜仕事基準の浸透と安定志向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8890">
            <a:solidFill>
              <a:srgbClr val="C9D9E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874520" y="6510528"/>
            <a:ext cx="8412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©2025,合同会社SANADAコンサルティング,All Rights Reserved.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29284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66928" y="1307592"/>
            <a:ext cx="5440680" cy="4370832"/>
          </a:xfrm>
          <a:prstGeom prst="roundRect">
            <a:avLst>
              <a:gd name="adj" fmla="val 1674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768096" y="1517904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05840" y="1490472"/>
            <a:ext cx="4800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賃金のポイント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86384" y="1947672"/>
            <a:ext cx="5001768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職務給　50.7%</a:t>
            </a: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役割給　50.0%</a:t>
            </a: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年齢給　21.5%（過去最低）</a:t>
            </a: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年俸制　26.5%</a:t>
            </a:r>
            <a:endParaRPr lang="en-US" sz="1210" dirty="0"/>
          </a:p>
          <a:p>
            <a:pPr marL="0" indent="0">
              <a:buNone/>
            </a:pP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「仕事」に着目した賃金が約半数に達する一方、年功的要素は縮小。</a:t>
            </a:r>
            <a:endParaRPr lang="en-US" sz="1210" dirty="0"/>
          </a:p>
        </p:txBody>
      </p:sp>
      <p:sp>
        <p:nvSpPr>
          <p:cNvPr id="12" name="Shape 10"/>
          <p:cNvSpPr/>
          <p:nvPr/>
        </p:nvSpPr>
        <p:spPr>
          <a:xfrm>
            <a:off x="6199632" y="1307592"/>
            <a:ext cx="5422392" cy="4370832"/>
          </a:xfrm>
          <a:prstGeom prst="roundRect">
            <a:avLst>
              <a:gd name="adj" fmla="val 1674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00800" y="1517904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E38A22"/>
          </a:solidFill>
          <a:ln w="12700">
            <a:solidFill>
              <a:srgbClr val="E38A2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38544" y="1490472"/>
            <a:ext cx="47823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賞与のポイント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19088" y="1947672"/>
            <a:ext cx="4983480" cy="3584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業績連動型賞与　57.0%</a:t>
            </a: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（前回 69.5%から10pt超低下）</a:t>
            </a:r>
            <a:endParaRPr lang="en-US" sz="1210" dirty="0"/>
          </a:p>
          <a:p>
            <a:pPr marL="0" indent="0">
              <a:buNone/>
            </a:pP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賞与原資の指標：営業利益 55.2%</a:t>
            </a: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反映する業績：全社業績 93.2%</a:t>
            </a:r>
            <a:endParaRPr lang="en-US" sz="1210" dirty="0"/>
          </a:p>
          <a:p>
            <a:pPr marL="0" indent="0">
              <a:buNone/>
            </a:pP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不確実な環境下で、安定支給を重視する傾向。</a:t>
            </a:r>
            <a:endParaRPr lang="en-US" sz="12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7132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ALLOWANCES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57784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諸手当｜役職手当が最多、属人手当も継続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8890">
            <a:solidFill>
              <a:srgbClr val="C9D9E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874520" y="6510528"/>
            <a:ext cx="8412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©2025,合同会社SANADAコンサルティング,All Rights Reserved.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29284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58368" y="1463040"/>
            <a:ext cx="213146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役付・役職手当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2891333" y="1490472"/>
            <a:ext cx="2283714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91333" y="1490472"/>
            <a:ext cx="1831539" cy="128016"/>
          </a:xfrm>
          <a:prstGeom prst="roundRect">
            <a:avLst>
              <a:gd name="adj" fmla="val 35714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276545" y="1444752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80.2%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58368" y="1993392"/>
            <a:ext cx="213146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マイカー通勤手当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2891333" y="2020824"/>
            <a:ext cx="2283714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891333" y="2020824"/>
            <a:ext cx="1801850" cy="128016"/>
          </a:xfrm>
          <a:prstGeom prst="roundRect">
            <a:avLst>
              <a:gd name="adj" fmla="val 35714"/>
            </a:avLst>
          </a:prstGeom>
          <a:solidFill>
            <a:srgbClr val="1B9A7A"/>
          </a:solidFill>
          <a:ln w="12700">
            <a:solidFill>
              <a:srgbClr val="1B9A7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76545" y="197510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B9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78.9%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58368" y="2523744"/>
            <a:ext cx="213146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家族・子ども手当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2891333" y="2551176"/>
            <a:ext cx="2283714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891333" y="2551176"/>
            <a:ext cx="1509535" cy="128016"/>
          </a:xfrm>
          <a:prstGeom prst="roundRect">
            <a:avLst>
              <a:gd name="adj" fmla="val 35714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276545" y="250545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66.1%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658368" y="3054096"/>
            <a:ext cx="213146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住宅手当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2891333" y="3081528"/>
            <a:ext cx="2283714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891333" y="3081528"/>
            <a:ext cx="1203517" cy="128016"/>
          </a:xfrm>
          <a:prstGeom prst="roundRect">
            <a:avLst>
              <a:gd name="adj" fmla="val 35714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276545" y="303580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52.7%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658368" y="3584448"/>
            <a:ext cx="213146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自転車通勤手当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2891333" y="3611880"/>
            <a:ext cx="2283714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891333" y="3611880"/>
            <a:ext cx="943174" cy="128016"/>
          </a:xfrm>
          <a:prstGeom prst="roundRect">
            <a:avLst>
              <a:gd name="adj" fmla="val 35714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276545" y="356616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41.3%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6263640" y="1325880"/>
            <a:ext cx="525780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6464808" y="1536192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1B9A7A"/>
          </a:solidFill>
          <a:ln w="12700">
            <a:solidFill>
              <a:srgbClr val="1B9A7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702552" y="1508760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同一労働同一賃金下でも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6483096" y="1965960"/>
            <a:ext cx="4818888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家族・子ども手当、住宅手当などの属人手当は、依然として多くの企業で継続。</a:t>
            </a:r>
            <a:endParaRPr lang="en-US" sz="1210" dirty="0"/>
          </a:p>
        </p:txBody>
      </p:sp>
      <p:sp>
        <p:nvSpPr>
          <p:cNvPr id="32" name="Shape 30"/>
          <p:cNvSpPr/>
          <p:nvPr/>
        </p:nvSpPr>
        <p:spPr>
          <a:xfrm>
            <a:off x="6263640" y="3584448"/>
            <a:ext cx="5257800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6464808" y="3794760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E38A22"/>
          </a:solidFill>
          <a:ln w="12700">
            <a:solidFill>
              <a:srgbClr val="E38A22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702552" y="3767328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定額残業手当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6483096" y="4224528"/>
            <a:ext cx="481888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導入：27.2%（増加傾向）</a:t>
            </a: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設定時間は「月30時間」が最多。</a:t>
            </a:r>
            <a:endParaRPr lang="en-US" sz="1210" dirty="0"/>
          </a:p>
        </p:txBody>
      </p:sp>
      <p:sp>
        <p:nvSpPr>
          <p:cNvPr id="36" name="Text 34"/>
          <p:cNvSpPr/>
          <p:nvPr/>
        </p:nvSpPr>
        <p:spPr>
          <a:xfrm>
            <a:off x="676656" y="5431536"/>
            <a:ext cx="10332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通勤・地域関連：新幹線通勤援助 21.5% ／ 寒冷地・燃料手当 14.4%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7132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RETIREMENT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57784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退職金・年金｜DCと退職一時金が中心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8890">
            <a:solidFill>
              <a:srgbClr val="C9D9E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874520" y="6510528"/>
            <a:ext cx="8412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©2025,合同会社SANADAコンサルティング,All Rights Reserved.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29284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85800" y="1417320"/>
            <a:ext cx="216987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企業型DC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2958998" y="1444752"/>
            <a:ext cx="2324862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958998" y="1444752"/>
            <a:ext cx="2195334" cy="128016"/>
          </a:xfrm>
          <a:prstGeom prst="roundRect">
            <a:avLst>
              <a:gd name="adj" fmla="val 35714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387188" y="1399032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66.1%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85800" y="1947672"/>
            <a:ext cx="216987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退職一時金制度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2958998" y="1975104"/>
            <a:ext cx="2324862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958998" y="1975104"/>
            <a:ext cx="1972811" cy="128016"/>
          </a:xfrm>
          <a:prstGeom prst="roundRect">
            <a:avLst>
              <a:gd name="adj" fmla="val 35714"/>
            </a:avLst>
          </a:prstGeom>
          <a:solidFill>
            <a:srgbClr val="1B9A7A"/>
          </a:solidFill>
          <a:ln w="12700">
            <a:solidFill>
              <a:srgbClr val="1B9A7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387188" y="192938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B9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59.4%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85800" y="2478024"/>
            <a:ext cx="216987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確定給付企業年金（DB）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2958998" y="2505456"/>
            <a:ext cx="2324862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958998" y="2505456"/>
            <a:ext cx="1471306" cy="128016"/>
          </a:xfrm>
          <a:prstGeom prst="roundRect">
            <a:avLst>
              <a:gd name="adj" fmla="val 35714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387188" y="245973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44.3%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685800" y="3008376"/>
            <a:ext cx="2169871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ポイント制退職金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2958998" y="3035808"/>
            <a:ext cx="2324862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958998" y="3035808"/>
            <a:ext cx="1371669" cy="128016"/>
          </a:xfrm>
          <a:prstGeom prst="roundRect">
            <a:avLst>
              <a:gd name="adj" fmla="val 35714"/>
            </a:avLst>
          </a:prstGeom>
          <a:solidFill>
            <a:srgbClr val="E38A22"/>
          </a:solidFill>
          <a:ln w="12700">
            <a:solidFill>
              <a:srgbClr val="E38A2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387188" y="299008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E38A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41.3%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236208" y="1325880"/>
            <a:ext cx="5285232" cy="1627632"/>
          </a:xfrm>
          <a:prstGeom prst="roundRect">
            <a:avLst>
              <a:gd name="adj" fmla="val 4494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437376" y="1536192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675120" y="1508760"/>
            <a:ext cx="4645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企業型DC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455664" y="1965960"/>
            <a:ext cx="48463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最も多い制度。導入企業のうち、マッチング拠出は60.0%。</a:t>
            </a:r>
            <a:endParaRPr lang="en-US" sz="1210" dirty="0"/>
          </a:p>
        </p:txBody>
      </p:sp>
      <p:sp>
        <p:nvSpPr>
          <p:cNvPr id="28" name="Shape 26"/>
          <p:cNvSpPr/>
          <p:nvPr/>
        </p:nvSpPr>
        <p:spPr>
          <a:xfrm>
            <a:off x="6236208" y="3218688"/>
            <a:ext cx="5285232" cy="1627632"/>
          </a:xfrm>
          <a:prstGeom prst="roundRect">
            <a:avLst>
              <a:gd name="adj" fmla="val 4494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6437376" y="3429000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1B9A7A"/>
          </a:solidFill>
          <a:ln w="12700">
            <a:solidFill>
              <a:srgbClr val="1B9A7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675120" y="3401568"/>
            <a:ext cx="4645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退職一時金制度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6455664" y="3858768"/>
            <a:ext cx="48463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制度導入企業の96.0%が「社内積立型」。</a:t>
            </a:r>
            <a:endParaRPr lang="en-US" sz="1210" dirty="0"/>
          </a:p>
        </p:txBody>
      </p:sp>
      <p:sp>
        <p:nvSpPr>
          <p:cNvPr id="32" name="Text 30"/>
          <p:cNvSpPr/>
          <p:nvPr/>
        </p:nvSpPr>
        <p:spPr>
          <a:xfrm>
            <a:off x="694944" y="542239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複数制度を組み合わせながら、退職給付を設計する企業の選択肢が広がっている。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7132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PERFORMANCE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57784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5. 人事評価｜目標管理とフィードバックが定着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8890">
            <a:solidFill>
              <a:srgbClr val="C9D9E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874520" y="6510528"/>
            <a:ext cx="8412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©2025,合同会社SANADAコンサルティング,All Rights Reserved.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29284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85800" y="1417320"/>
            <a:ext cx="218907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目標管理制度（MBO）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2979115" y="1444752"/>
            <a:ext cx="2345436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979115" y="1444752"/>
            <a:ext cx="1904494" cy="128016"/>
          </a:xfrm>
          <a:prstGeom prst="roundRect">
            <a:avLst>
              <a:gd name="adj" fmla="val 35714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28793" y="1399032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81.2%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85800" y="1947672"/>
            <a:ext cx="218907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人事考課結果のフィードバック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2979115" y="1975104"/>
            <a:ext cx="2345436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979115" y="1975104"/>
            <a:ext cx="1723895" cy="128016"/>
          </a:xfrm>
          <a:prstGeom prst="roundRect">
            <a:avLst>
              <a:gd name="adj" fmla="val 35714"/>
            </a:avLst>
          </a:prstGeom>
          <a:solidFill>
            <a:srgbClr val="1B9A7A"/>
          </a:solidFill>
          <a:ln w="12700">
            <a:solidFill>
              <a:srgbClr val="1B9A7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28793" y="192938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B9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73.5%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85800" y="2478024"/>
            <a:ext cx="218907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自己評価制度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2979115" y="2505456"/>
            <a:ext cx="2345436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979115" y="2505456"/>
            <a:ext cx="1707477" cy="128016"/>
          </a:xfrm>
          <a:prstGeom prst="roundRect">
            <a:avLst>
              <a:gd name="adj" fmla="val 35714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28793" y="245973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72.8%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685800" y="3008376"/>
            <a:ext cx="218907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人事評価調整会議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2979115" y="3035808"/>
            <a:ext cx="2345436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979115" y="3035808"/>
            <a:ext cx="1566751" cy="128016"/>
          </a:xfrm>
          <a:prstGeom prst="roundRect">
            <a:avLst>
              <a:gd name="adj" fmla="val 35714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428793" y="299008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66.8%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263640" y="1325880"/>
            <a:ext cx="5257800" cy="1993392"/>
          </a:xfrm>
          <a:prstGeom prst="roundRect">
            <a:avLst>
              <a:gd name="adj" fmla="val 3670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464808" y="1536192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1B9A7A"/>
          </a:solidFill>
          <a:ln w="12700">
            <a:solidFill>
              <a:srgbClr val="1B9A7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702552" y="1508760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対話型の評価運用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483096" y="1965960"/>
            <a:ext cx="4818888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on 1 ミーティング　49.3%</a:t>
            </a: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実施頻度は「半年に1回」「月1回」が中心。</a:t>
            </a:r>
            <a:endParaRPr lang="en-US" sz="1210" dirty="0"/>
          </a:p>
        </p:txBody>
      </p:sp>
      <p:sp>
        <p:nvSpPr>
          <p:cNvPr id="28" name="Shape 26"/>
          <p:cNvSpPr/>
          <p:nvPr/>
        </p:nvSpPr>
        <p:spPr>
          <a:xfrm>
            <a:off x="6263640" y="3611880"/>
            <a:ext cx="5257800" cy="1389888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6464808" y="3822192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E38A22"/>
          </a:solidFill>
          <a:ln w="12700">
            <a:solidFill>
              <a:srgbClr val="E38A22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702552" y="3794760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導入率が低めの手法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6483096" y="4251960"/>
            <a:ext cx="48188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360度評価　15.4%　／　コンピテンシー評価　18.1%</a:t>
            </a:r>
            <a:endParaRPr lang="en-US" sz="12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7132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WORKING HOURS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57784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6. 労働時間｜柔軟な時間制度が拡大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8890">
            <a:solidFill>
              <a:srgbClr val="C9D9E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874520" y="6510528"/>
            <a:ext cx="8412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©2025,合同会社SANADAコンサルティング,All Rights Reserved.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29284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58368" y="1307592"/>
            <a:ext cx="2240280" cy="1170432"/>
          </a:xfrm>
          <a:prstGeom prst="roundRect">
            <a:avLst>
              <a:gd name="adj" fmla="val 5469"/>
            </a:avLst>
          </a:prstGeom>
          <a:solidFill>
            <a:srgbClr val="F5F8FB"/>
          </a:solidFill>
          <a:ln w="8890">
            <a:solidFill>
              <a:srgbClr val="C9D9E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1453896"/>
            <a:ext cx="1920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1B9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49.0%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795528" y="1883664"/>
            <a:ext cx="19659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フレックスタイム制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795528" y="2167128"/>
            <a:ext cx="1965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前回40.1%から上昇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3172968" y="1307592"/>
            <a:ext cx="2240280" cy="1170432"/>
          </a:xfrm>
          <a:prstGeom prst="roundRect">
            <a:avLst>
              <a:gd name="adj" fmla="val 5469"/>
            </a:avLst>
          </a:prstGeom>
          <a:solidFill>
            <a:srgbClr val="F5F8FB"/>
          </a:solidFill>
          <a:ln w="8890">
            <a:solidFill>
              <a:srgbClr val="C9D9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337560" y="1453896"/>
            <a:ext cx="1920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31.9%</a:t>
            </a:r>
            <a:endParaRPr lang="en-US" sz="2500" dirty="0"/>
          </a:p>
        </p:txBody>
      </p:sp>
      <p:sp>
        <p:nvSpPr>
          <p:cNvPr id="14" name="Text 12"/>
          <p:cNvSpPr/>
          <p:nvPr/>
        </p:nvSpPr>
        <p:spPr>
          <a:xfrm>
            <a:off x="3310128" y="1883664"/>
            <a:ext cx="19659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変形労働時間制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310128" y="2167128"/>
            <a:ext cx="1965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1カ月単位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5687568" y="1307592"/>
            <a:ext cx="2240280" cy="1170432"/>
          </a:xfrm>
          <a:prstGeom prst="roundRect">
            <a:avLst>
              <a:gd name="adj" fmla="val 5469"/>
            </a:avLst>
          </a:prstGeom>
          <a:solidFill>
            <a:srgbClr val="F5F8FB"/>
          </a:solidFill>
          <a:ln w="8890">
            <a:solidFill>
              <a:srgbClr val="C9D9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852160" y="1453896"/>
            <a:ext cx="1920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31.2%</a:t>
            </a:r>
            <a:endParaRPr lang="en-US" sz="2500" dirty="0"/>
          </a:p>
        </p:txBody>
      </p:sp>
      <p:sp>
        <p:nvSpPr>
          <p:cNvPr id="18" name="Text 16"/>
          <p:cNvSpPr/>
          <p:nvPr/>
        </p:nvSpPr>
        <p:spPr>
          <a:xfrm>
            <a:off x="5824728" y="1883664"/>
            <a:ext cx="19659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時差勤務制度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824728" y="2167128"/>
            <a:ext cx="1965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導入が進展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8202168" y="1307592"/>
            <a:ext cx="2240280" cy="1170432"/>
          </a:xfrm>
          <a:prstGeom prst="roundRect">
            <a:avLst>
              <a:gd name="adj" fmla="val 5469"/>
            </a:avLst>
          </a:prstGeom>
          <a:solidFill>
            <a:srgbClr val="F5F8FB"/>
          </a:solidFill>
          <a:ln w="8890">
            <a:solidFill>
              <a:srgbClr val="C9D9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366760" y="1453896"/>
            <a:ext cx="1920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E38A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16.4%</a:t>
            </a:r>
            <a:endParaRPr lang="en-US" sz="2500" dirty="0"/>
          </a:p>
        </p:txBody>
      </p:sp>
      <p:sp>
        <p:nvSpPr>
          <p:cNvPr id="22" name="Text 20"/>
          <p:cNvSpPr/>
          <p:nvPr/>
        </p:nvSpPr>
        <p:spPr>
          <a:xfrm>
            <a:off x="8339328" y="1883664"/>
            <a:ext cx="19659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勤務間インターバル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8339328" y="2167128"/>
            <a:ext cx="1965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11時間・9時間が中心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658368" y="2926080"/>
            <a:ext cx="5212080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859536" y="3136392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1B9A7A"/>
          </a:solidFill>
          <a:ln w="12700">
            <a:solidFill>
              <a:srgbClr val="1B9A7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97280" y="31089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フレックスの運用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77824" y="3566160"/>
            <a:ext cx="4773168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コアタイムあり企業：62.5%</a:t>
            </a: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コアタイム例：「10:00〜15:00」が最多。</a:t>
            </a:r>
            <a:endParaRPr lang="en-US" sz="1210" dirty="0"/>
          </a:p>
        </p:txBody>
      </p:sp>
      <p:sp>
        <p:nvSpPr>
          <p:cNvPr id="28" name="Shape 26"/>
          <p:cNvSpPr/>
          <p:nvPr/>
        </p:nvSpPr>
        <p:spPr>
          <a:xfrm>
            <a:off x="6144768" y="2926080"/>
            <a:ext cx="5376672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6345936" y="3136392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E38A22"/>
          </a:solidFill>
          <a:ln w="12700">
            <a:solidFill>
              <a:srgbClr val="E38A22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0" y="3108960"/>
            <a:ext cx="4736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少数にとどまる制度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6364224" y="3566160"/>
            <a:ext cx="49377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週休3日制：2.7%</a:t>
            </a: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裁量労働制：専門型 4.4% ／ 企画型 3.7%</a:t>
            </a:r>
            <a:endParaRPr lang="en-US" sz="121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7132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LEAVE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57784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7. 休日・休暇｜年休取得の柔軟性が進展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8890">
            <a:solidFill>
              <a:srgbClr val="C9D9E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874520" y="6510528"/>
            <a:ext cx="8412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©2025,合同会社SANADAコンサルティング,All Rights Reserved.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29284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58368" y="1417320"/>
            <a:ext cx="2150669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半日年休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2911450" y="1444752"/>
            <a:ext cx="2304288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911450" y="1444752"/>
            <a:ext cx="2025469" cy="128016"/>
          </a:xfrm>
          <a:prstGeom prst="roundRect">
            <a:avLst>
              <a:gd name="adj" fmla="val 35714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318150" y="1399032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87.9%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58368" y="1947672"/>
            <a:ext cx="2150669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裁判員休暇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2911450" y="1975104"/>
            <a:ext cx="2304288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911450" y="1975104"/>
            <a:ext cx="1723607" cy="128016"/>
          </a:xfrm>
          <a:prstGeom prst="roundRect">
            <a:avLst>
              <a:gd name="adj" fmla="val 35714"/>
            </a:avLst>
          </a:prstGeom>
          <a:solidFill>
            <a:srgbClr val="1B9A7A"/>
          </a:solidFill>
          <a:ln w="12700">
            <a:solidFill>
              <a:srgbClr val="1B9A7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318150" y="192938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B9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74.8%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58368" y="2478024"/>
            <a:ext cx="2150669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失効年休の積立・保存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2911450" y="2505456"/>
            <a:ext cx="2304288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911450" y="2505456"/>
            <a:ext cx="1322661" cy="128016"/>
          </a:xfrm>
          <a:prstGeom prst="roundRect">
            <a:avLst>
              <a:gd name="adj" fmla="val 35714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318150" y="245973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57.4%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658368" y="3008376"/>
            <a:ext cx="2150669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リフレッシュ休暇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2911450" y="3035808"/>
            <a:ext cx="2304288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911450" y="3035808"/>
            <a:ext cx="1136014" cy="128016"/>
          </a:xfrm>
          <a:prstGeom prst="roundRect">
            <a:avLst>
              <a:gd name="adj" fmla="val 35714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318150" y="299008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49.3%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658368" y="3538728"/>
            <a:ext cx="2150669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時間単位年休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2911450" y="3566160"/>
            <a:ext cx="2304288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911450" y="3566160"/>
            <a:ext cx="974714" cy="128016"/>
          </a:xfrm>
          <a:prstGeom prst="roundRect">
            <a:avLst>
              <a:gd name="adj" fmla="val 35714"/>
            </a:avLst>
          </a:prstGeom>
          <a:solidFill>
            <a:srgbClr val="E38A22"/>
          </a:solidFill>
          <a:ln w="12700">
            <a:solidFill>
              <a:srgbClr val="E38A22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318150" y="352044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E38A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42.3%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6263640" y="1325880"/>
            <a:ext cx="5257800" cy="1847088"/>
          </a:xfrm>
          <a:prstGeom prst="roundRect">
            <a:avLst>
              <a:gd name="adj" fmla="val 3960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6464808" y="1536192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702552" y="1508760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年休の柔軟な取得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6483096" y="1965960"/>
            <a:ext cx="4818888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年休義務化を背景に、半日・時間単位での取得が広がる。</a:t>
            </a: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失効年休の平均積立上限は42.0日。</a:t>
            </a:r>
            <a:endParaRPr lang="en-US" sz="1210" dirty="0"/>
          </a:p>
        </p:txBody>
      </p:sp>
      <p:sp>
        <p:nvSpPr>
          <p:cNvPr id="32" name="Shape 30"/>
          <p:cNvSpPr/>
          <p:nvPr/>
        </p:nvSpPr>
        <p:spPr>
          <a:xfrm>
            <a:off x="6263640" y="3474720"/>
            <a:ext cx="525780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6464808" y="3685032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1B9A7A"/>
          </a:solidFill>
          <a:ln w="12700">
            <a:solidFill>
              <a:srgbClr val="1B9A7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702552" y="3657600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特別休暇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6483096" y="4114800"/>
            <a:ext cx="4818888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裁判員休暇のうち75.7%が有給扱い。</a:t>
            </a: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ボランティア休暇 23.2% ／ メモリアル休暇 15.8%</a:t>
            </a:r>
            <a:endParaRPr lang="en-US" sz="121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7132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EMPLOYMENT MANAGEMENT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57784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8. 人事・雇用管理｜テレワークの定着とキャリア支援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8890">
            <a:solidFill>
              <a:srgbClr val="C9D9E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874520" y="6510528"/>
            <a:ext cx="8412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©2025,合同会社SANADAコンサルティング,All Rights Reserved.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29284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21792" y="1298448"/>
            <a:ext cx="2240280" cy="1170432"/>
          </a:xfrm>
          <a:prstGeom prst="roundRect">
            <a:avLst>
              <a:gd name="adj" fmla="val 5469"/>
            </a:avLst>
          </a:prstGeom>
          <a:solidFill>
            <a:srgbClr val="F5F8FB"/>
          </a:solidFill>
          <a:ln w="8890">
            <a:solidFill>
              <a:srgbClr val="C9D9E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86384" y="1444752"/>
            <a:ext cx="1920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82.6%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758952" y="1874520"/>
            <a:ext cx="19659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在籍出向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758952" y="2157984"/>
            <a:ext cx="1965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子会社・関連会社が主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3081528" y="1298448"/>
            <a:ext cx="2240280" cy="1170432"/>
          </a:xfrm>
          <a:prstGeom prst="roundRect">
            <a:avLst>
              <a:gd name="adj" fmla="val 5469"/>
            </a:avLst>
          </a:prstGeom>
          <a:solidFill>
            <a:srgbClr val="F5F8FB"/>
          </a:solidFill>
          <a:ln w="8890">
            <a:solidFill>
              <a:srgbClr val="C9D9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46120" y="1444752"/>
            <a:ext cx="1920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1B9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73.2%</a:t>
            </a:r>
            <a:endParaRPr lang="en-US" sz="2500" dirty="0"/>
          </a:p>
        </p:txBody>
      </p:sp>
      <p:sp>
        <p:nvSpPr>
          <p:cNvPr id="14" name="Text 12"/>
          <p:cNvSpPr/>
          <p:nvPr/>
        </p:nvSpPr>
        <p:spPr>
          <a:xfrm>
            <a:off x="3218688" y="1874520"/>
            <a:ext cx="19659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テレワーク・在宅勤務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218688" y="2157984"/>
            <a:ext cx="1965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定着が進む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5541264" y="1298448"/>
            <a:ext cx="2240280" cy="1170432"/>
          </a:xfrm>
          <a:prstGeom prst="roundRect">
            <a:avLst>
              <a:gd name="adj" fmla="val 5469"/>
            </a:avLst>
          </a:prstGeom>
          <a:solidFill>
            <a:srgbClr val="F5F8FB"/>
          </a:solidFill>
          <a:ln w="8890">
            <a:solidFill>
              <a:srgbClr val="C9D9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705856" y="1444752"/>
            <a:ext cx="1920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70.1%</a:t>
            </a:r>
            <a:endParaRPr lang="en-US" sz="2500" dirty="0"/>
          </a:p>
        </p:txBody>
      </p:sp>
      <p:sp>
        <p:nvSpPr>
          <p:cNvPr id="18" name="Text 16"/>
          <p:cNvSpPr/>
          <p:nvPr/>
        </p:nvSpPr>
        <p:spPr>
          <a:xfrm>
            <a:off x="5678424" y="1874520"/>
            <a:ext cx="19659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永年勤続表彰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678424" y="2157984"/>
            <a:ext cx="1965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広く実施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8001000" y="1298448"/>
            <a:ext cx="2240280" cy="1170432"/>
          </a:xfrm>
          <a:prstGeom prst="roundRect">
            <a:avLst>
              <a:gd name="adj" fmla="val 5469"/>
            </a:avLst>
          </a:prstGeom>
          <a:solidFill>
            <a:srgbClr val="F5F8FB"/>
          </a:solidFill>
          <a:ln w="8890">
            <a:solidFill>
              <a:srgbClr val="C9D9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5592" y="1444752"/>
            <a:ext cx="1920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E38A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43.3%</a:t>
            </a:r>
            <a:endParaRPr lang="en-US" sz="2500" dirty="0"/>
          </a:p>
        </p:txBody>
      </p:sp>
      <p:sp>
        <p:nvSpPr>
          <p:cNvPr id="22" name="Text 20"/>
          <p:cNvSpPr/>
          <p:nvPr/>
        </p:nvSpPr>
        <p:spPr>
          <a:xfrm>
            <a:off x="8138160" y="1874520"/>
            <a:ext cx="19659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自己申告制度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8138160" y="2157984"/>
            <a:ext cx="1965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キャリア形成支援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640080" y="2944368"/>
            <a:ext cx="5321808" cy="1993392"/>
          </a:xfrm>
          <a:prstGeom prst="roundRect">
            <a:avLst>
              <a:gd name="adj" fmla="val 3670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841248" y="3154680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1B9A7A"/>
          </a:solidFill>
          <a:ln w="12700">
            <a:solidFill>
              <a:srgbClr val="1B9A7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78992" y="3127248"/>
            <a:ext cx="4681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限定正社員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59536" y="3584448"/>
            <a:ext cx="4882896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勤務地限定正社員　29.9%</a:t>
            </a: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職種・職務限定正社員　10.1%</a:t>
            </a:r>
            <a:endParaRPr lang="en-US" sz="1210" dirty="0"/>
          </a:p>
          <a:p>
            <a:pPr marL="0" indent="0">
              <a:buNone/>
            </a:pP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人手不足への対応として活用。</a:t>
            </a:r>
            <a:endParaRPr lang="en-US" sz="1210" dirty="0"/>
          </a:p>
        </p:txBody>
      </p:sp>
      <p:sp>
        <p:nvSpPr>
          <p:cNvPr id="28" name="Shape 26"/>
          <p:cNvSpPr/>
          <p:nvPr/>
        </p:nvSpPr>
        <p:spPr>
          <a:xfrm>
            <a:off x="6199632" y="2944368"/>
            <a:ext cx="5321808" cy="1993392"/>
          </a:xfrm>
          <a:prstGeom prst="roundRect">
            <a:avLst>
              <a:gd name="adj" fmla="val 3670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6400800" y="3154680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638544" y="3127248"/>
            <a:ext cx="4681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テレワークの支援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6419088" y="3584448"/>
            <a:ext cx="4882896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テレワーク手当等の支給あり：31.2%</a:t>
            </a: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社内公募制度：33.6%</a:t>
            </a:r>
            <a:endParaRPr lang="en-US" sz="121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7132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RECRUITMENT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57784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9. 採用｜職種別採用と紹介採用が拡大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8890">
            <a:solidFill>
              <a:srgbClr val="C9D9E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874520" y="6510528"/>
            <a:ext cx="8412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©2025,合同会社SANADAコンサルティング,All Rights Reserved.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29284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58368" y="1417320"/>
            <a:ext cx="218907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職種別採用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2951683" y="1444752"/>
            <a:ext cx="2345436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951683" y="1444752"/>
            <a:ext cx="1951403" cy="128016"/>
          </a:xfrm>
          <a:prstGeom prst="roundRect">
            <a:avLst>
              <a:gd name="adj" fmla="val 35714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01361" y="1399032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83.2%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58368" y="1947672"/>
            <a:ext cx="218907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リファラル採用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2951683" y="1975104"/>
            <a:ext cx="2345436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951683" y="1975104"/>
            <a:ext cx="1346280" cy="128016"/>
          </a:xfrm>
          <a:prstGeom prst="roundRect">
            <a:avLst>
              <a:gd name="adj" fmla="val 35714"/>
            </a:avLst>
          </a:prstGeom>
          <a:solidFill>
            <a:srgbClr val="1B9A7A"/>
          </a:solidFill>
          <a:ln w="12700">
            <a:solidFill>
              <a:srgbClr val="1B9A7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01361" y="192938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B9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57.4%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58368" y="2478024"/>
            <a:ext cx="218907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人材スカウト会社の利用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2951683" y="2505456"/>
            <a:ext cx="2345436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951683" y="2505456"/>
            <a:ext cx="1149264" cy="128016"/>
          </a:xfrm>
          <a:prstGeom prst="roundRect">
            <a:avLst>
              <a:gd name="adj" fmla="val 35714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01361" y="245973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49.0%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658368" y="3008376"/>
            <a:ext cx="218907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オンボーディング施策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2951683" y="3035808"/>
            <a:ext cx="2345436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951683" y="3035808"/>
            <a:ext cx="1102355" cy="128016"/>
          </a:xfrm>
          <a:prstGeom prst="roundRect">
            <a:avLst>
              <a:gd name="adj" fmla="val 35714"/>
            </a:avLst>
          </a:prstGeom>
          <a:solidFill>
            <a:srgbClr val="E38A22"/>
          </a:solidFill>
          <a:ln w="12700">
            <a:solidFill>
              <a:srgbClr val="E38A2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401361" y="299008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E38A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47.0%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658368" y="3538728"/>
            <a:ext cx="218907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ジョブリターン制度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2951683" y="3566160"/>
            <a:ext cx="2345436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951683" y="3566160"/>
            <a:ext cx="1022610" cy="128016"/>
          </a:xfrm>
          <a:prstGeom prst="roundRect">
            <a:avLst>
              <a:gd name="adj" fmla="val 35714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01361" y="352044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43.6%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6272784" y="1325880"/>
            <a:ext cx="521208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6473952" y="1536192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1B9A7A"/>
          </a:solidFill>
          <a:ln w="12700">
            <a:solidFill>
              <a:srgbClr val="1B9A7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711696" y="15087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リファラル採用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6492240" y="1965960"/>
            <a:ext cx="477316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前回39.4%から大幅増。</a:t>
            </a: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インセンティブ支給あり：約7割／平均：約15万円</a:t>
            </a:r>
            <a:endParaRPr lang="en-US" sz="1210" dirty="0"/>
          </a:p>
        </p:txBody>
      </p:sp>
      <p:sp>
        <p:nvSpPr>
          <p:cNvPr id="32" name="Shape 30"/>
          <p:cNvSpPr/>
          <p:nvPr/>
        </p:nvSpPr>
        <p:spPr>
          <a:xfrm>
            <a:off x="6272784" y="3529584"/>
            <a:ext cx="5212080" cy="1536192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6473952" y="3739896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E38A22"/>
          </a:solidFill>
          <a:ln w="12700">
            <a:solidFill>
              <a:srgbClr val="E38A22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711696" y="3712464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新卒採用・定着支援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6492240" y="4169664"/>
            <a:ext cx="477316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通年採用 33.2% ／ 採用直結型インターンシップ 27.5%</a:t>
            </a: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オンボーディング対象は新卒が97.1%。</a:t>
            </a:r>
            <a:endParaRPr lang="en-US" sz="12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7132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LEARNING &amp; DEVELOPMENT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57784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10. 人材育成・研修｜eラーニングが大きく増加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8890">
            <a:solidFill>
              <a:srgbClr val="C9D9E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874520" y="6510528"/>
            <a:ext cx="8412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©2025,合同会社SANADAコンサルティング,All Rights Reserved.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29284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58368" y="1298448"/>
            <a:ext cx="2240280" cy="1170432"/>
          </a:xfrm>
          <a:prstGeom prst="roundRect">
            <a:avLst>
              <a:gd name="adj" fmla="val 5469"/>
            </a:avLst>
          </a:prstGeom>
          <a:solidFill>
            <a:srgbClr val="F5F8FB"/>
          </a:solidFill>
          <a:ln w="8890">
            <a:solidFill>
              <a:srgbClr val="C9D9E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1444752"/>
            <a:ext cx="1920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1B9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68.1%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795528" y="1874520"/>
            <a:ext cx="19659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eラーニング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795528" y="2157984"/>
            <a:ext cx="1965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手軽さ・管理性が背景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3218688" y="1298448"/>
            <a:ext cx="2240280" cy="1170432"/>
          </a:xfrm>
          <a:prstGeom prst="roundRect">
            <a:avLst>
              <a:gd name="adj" fmla="val 5469"/>
            </a:avLst>
          </a:prstGeom>
          <a:solidFill>
            <a:srgbClr val="F5F8FB"/>
          </a:solidFill>
          <a:ln w="8890">
            <a:solidFill>
              <a:srgbClr val="C9D9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383280" y="1444752"/>
            <a:ext cx="1920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31.9%</a:t>
            </a:r>
            <a:endParaRPr lang="en-US" sz="2500" dirty="0"/>
          </a:p>
        </p:txBody>
      </p:sp>
      <p:sp>
        <p:nvSpPr>
          <p:cNvPr id="14" name="Text 12"/>
          <p:cNvSpPr/>
          <p:nvPr/>
        </p:nvSpPr>
        <p:spPr>
          <a:xfrm>
            <a:off x="3355848" y="1874520"/>
            <a:ext cx="19659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選抜型研修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355848" y="2157984"/>
            <a:ext cx="1965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経営幹部候補育成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5779008" y="1298448"/>
            <a:ext cx="2240280" cy="1170432"/>
          </a:xfrm>
          <a:prstGeom prst="roundRect">
            <a:avLst>
              <a:gd name="adj" fmla="val 5469"/>
            </a:avLst>
          </a:prstGeom>
          <a:solidFill>
            <a:srgbClr val="F5F8FB"/>
          </a:solidFill>
          <a:ln w="8890">
            <a:solidFill>
              <a:srgbClr val="C9D9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43600" y="1444752"/>
            <a:ext cx="1920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29.5%</a:t>
            </a:r>
            <a:endParaRPr lang="en-US" sz="2500" dirty="0"/>
          </a:p>
        </p:txBody>
      </p:sp>
      <p:sp>
        <p:nvSpPr>
          <p:cNvPr id="18" name="Text 16"/>
          <p:cNvSpPr/>
          <p:nvPr/>
        </p:nvSpPr>
        <p:spPr>
          <a:xfrm>
            <a:off x="5916168" y="1874520"/>
            <a:ext cx="19659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選択型研修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916168" y="2157984"/>
            <a:ext cx="1965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学びを選べる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8339328" y="1298448"/>
            <a:ext cx="2240280" cy="1170432"/>
          </a:xfrm>
          <a:prstGeom prst="roundRect">
            <a:avLst>
              <a:gd name="adj" fmla="val 5469"/>
            </a:avLst>
          </a:prstGeom>
          <a:solidFill>
            <a:srgbClr val="F5F8FB"/>
          </a:solidFill>
          <a:ln w="8890">
            <a:solidFill>
              <a:srgbClr val="C9D9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503920" y="1444752"/>
            <a:ext cx="19202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E38A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15.8%</a:t>
            </a:r>
            <a:endParaRPr lang="en-US" sz="2500" dirty="0"/>
          </a:p>
        </p:txBody>
      </p:sp>
      <p:sp>
        <p:nvSpPr>
          <p:cNvPr id="22" name="Text 20"/>
          <p:cNvSpPr/>
          <p:nvPr/>
        </p:nvSpPr>
        <p:spPr>
          <a:xfrm>
            <a:off x="8476488" y="1874520"/>
            <a:ext cx="196596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海外留学制度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8476488" y="2157984"/>
            <a:ext cx="1965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回復傾向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658368" y="2926080"/>
            <a:ext cx="5166360" cy="1938528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859536" y="3136392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1B9A7A"/>
          </a:solidFill>
          <a:ln w="12700">
            <a:solidFill>
              <a:srgbClr val="1B9A7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97280" y="3108960"/>
            <a:ext cx="452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全体傾向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77824" y="3566160"/>
            <a:ext cx="4727448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企業規模が大きいほど、育成・研修施策の実施率が高い。</a:t>
            </a:r>
            <a:endParaRPr lang="en-US" sz="1210" dirty="0"/>
          </a:p>
          <a:p>
            <a:pPr marL="0" indent="0">
              <a:buNone/>
            </a:pP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eラーニングは受講履歴の管理・分析のしやすさから普及。</a:t>
            </a:r>
            <a:endParaRPr lang="en-US" sz="1210" dirty="0"/>
          </a:p>
        </p:txBody>
      </p:sp>
      <p:sp>
        <p:nvSpPr>
          <p:cNvPr id="28" name="Shape 26"/>
          <p:cNvSpPr/>
          <p:nvPr/>
        </p:nvSpPr>
        <p:spPr>
          <a:xfrm>
            <a:off x="6144768" y="2926080"/>
            <a:ext cx="5321808" cy="1938528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6345936" y="3136392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E38A22"/>
          </a:solidFill>
          <a:ln w="12700">
            <a:solidFill>
              <a:srgbClr val="E38A22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0" y="3108960"/>
            <a:ext cx="4681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留学関連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6364224" y="3566160"/>
            <a:ext cx="4882896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海外留学制度：15.8%</a:t>
            </a: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国内留学制度：5.7%</a:t>
            </a:r>
            <a:endParaRPr lang="en-US" sz="1210" dirty="0"/>
          </a:p>
          <a:p>
            <a:pPr marL="0" indent="0">
              <a:buNone/>
            </a:pP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渡航制限の緩和を背景に海外留学は回復傾向。</a:t>
            </a:r>
            <a:endParaRPr lang="en-US" sz="12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7132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CAREER DEVELOPMENT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57784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11. 能力・キャリア開発｜自律的な学びを後押し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8890">
            <a:solidFill>
              <a:srgbClr val="C9D9E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874520" y="6510528"/>
            <a:ext cx="8412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©2025,合同会社SANADAコンサルティング,All Rights Reserved.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29284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58368" y="1417320"/>
            <a:ext cx="218907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公的・民間資格取得支援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2951683" y="1444752"/>
            <a:ext cx="2345436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951683" y="1444752"/>
            <a:ext cx="2171204" cy="128016"/>
          </a:xfrm>
          <a:prstGeom prst="roundRect">
            <a:avLst>
              <a:gd name="adj" fmla="val 35714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01361" y="1399032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64.8%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58368" y="1947672"/>
            <a:ext cx="218907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自己啓発支援制度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2951683" y="1975104"/>
            <a:ext cx="2345436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951683" y="1975104"/>
            <a:ext cx="1990270" cy="128016"/>
          </a:xfrm>
          <a:prstGeom prst="roundRect">
            <a:avLst>
              <a:gd name="adj" fmla="val 35714"/>
            </a:avLst>
          </a:prstGeom>
          <a:solidFill>
            <a:srgbClr val="1B9A7A"/>
          </a:solidFill>
          <a:ln w="12700">
            <a:solidFill>
              <a:srgbClr val="1B9A7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01361" y="1929384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1B9A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59.4%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58368" y="2478024"/>
            <a:ext cx="218907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メンター制度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2951683" y="2505456"/>
            <a:ext cx="2345436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951683" y="2505456"/>
            <a:ext cx="1303392" cy="128016"/>
          </a:xfrm>
          <a:prstGeom prst="roundRect">
            <a:avLst>
              <a:gd name="adj" fmla="val 35714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01361" y="245973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38.9%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658368" y="3008376"/>
            <a:ext cx="218907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キャリア研修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2951683" y="3035808"/>
            <a:ext cx="2345436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951683" y="3035808"/>
            <a:ext cx="1145913" cy="128016"/>
          </a:xfrm>
          <a:prstGeom prst="roundRect">
            <a:avLst>
              <a:gd name="adj" fmla="val 35714"/>
            </a:avLst>
          </a:prstGeom>
          <a:solidFill>
            <a:srgbClr val="E38A22"/>
          </a:solidFill>
          <a:ln w="12700">
            <a:solidFill>
              <a:srgbClr val="E38A2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401361" y="2990088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E38A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34.2%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658368" y="3538728"/>
            <a:ext cx="218907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キャリアカウンセリング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2951683" y="3566160"/>
            <a:ext cx="2345436" cy="128016"/>
          </a:xfrm>
          <a:prstGeom prst="roundRect">
            <a:avLst>
              <a:gd name="adj" fmla="val 35714"/>
            </a:avLst>
          </a:prstGeom>
          <a:solidFill>
            <a:srgbClr val="DCE7EF"/>
          </a:solidFill>
          <a:ln w="12700">
            <a:solidFill>
              <a:srgbClr val="DCE7E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951683" y="3566160"/>
            <a:ext cx="663423" cy="128016"/>
          </a:xfrm>
          <a:prstGeom prst="roundRect">
            <a:avLst>
              <a:gd name="adj" fmla="val 35714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01361" y="3520440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19.8%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6245352" y="1325880"/>
            <a:ext cx="5257800" cy="1975104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6446520" y="1536192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1B9A7A"/>
          </a:solidFill>
          <a:ln w="12700">
            <a:solidFill>
              <a:srgbClr val="1B9A7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684264" y="1508760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メンター制度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6464808" y="1965960"/>
            <a:ext cx="4818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対象は新卒新入社員が96.5%と中心。</a:t>
            </a: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新入社員の定着・成長を支える役割が大きい。</a:t>
            </a:r>
            <a:endParaRPr lang="en-US" sz="1210" dirty="0"/>
          </a:p>
        </p:txBody>
      </p:sp>
      <p:sp>
        <p:nvSpPr>
          <p:cNvPr id="32" name="Shape 30"/>
          <p:cNvSpPr/>
          <p:nvPr/>
        </p:nvSpPr>
        <p:spPr>
          <a:xfrm>
            <a:off x="6245352" y="3547872"/>
            <a:ext cx="5257800" cy="1499616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6446520" y="3758184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E38A22"/>
          </a:solidFill>
          <a:ln w="12700">
            <a:solidFill>
              <a:srgbClr val="E38A22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684264" y="3730752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キャリア相談体制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6464808" y="4187952"/>
            <a:ext cx="481888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キャリアカウンセリングは前回9.6%から19.8%へ大幅増。</a:t>
            </a:r>
            <a:endParaRPr lang="en-US" sz="1210" dirty="0"/>
          </a:p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相談体制の整備が進みつつある。</a:t>
            </a:r>
            <a:endParaRPr lang="en-US" sz="12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256032"/>
            <a:ext cx="7132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TAKEAWAYS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57784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まとめ｜人材の獲得・活躍・定着をつなぐ制度へ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8890">
            <a:solidFill>
              <a:srgbClr val="C9D9E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874520" y="6510528"/>
            <a:ext cx="8412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6072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©2025,合同会社SANADAコンサルティング,All Rights Reserved.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11292840" y="6473952"/>
            <a:ext cx="320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dirty="0">
                <a:solidFill>
                  <a:srgbClr val="036E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640080" y="1371600"/>
            <a:ext cx="5138928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841248" y="1581912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78992" y="1554480"/>
            <a:ext cx="4498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　仕事基準の拡大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59536" y="2011680"/>
            <a:ext cx="4700016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等級・賃金・評価において、職務・役割に着目した設計が進展。</a:t>
            </a:r>
            <a:endParaRPr lang="en-US" sz="1210" dirty="0"/>
          </a:p>
        </p:txBody>
      </p:sp>
      <p:sp>
        <p:nvSpPr>
          <p:cNvPr id="12" name="Shape 10"/>
          <p:cNvSpPr/>
          <p:nvPr/>
        </p:nvSpPr>
        <p:spPr>
          <a:xfrm>
            <a:off x="6172200" y="1371600"/>
            <a:ext cx="5138928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373368" y="1581912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1B9A7A"/>
          </a:solidFill>
          <a:ln w="12700">
            <a:solidFill>
              <a:srgbClr val="1B9A7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11112" y="1554480"/>
            <a:ext cx="4498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　働き方の柔軟性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391656" y="2011680"/>
            <a:ext cx="4700016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フレックス、テレワーク、休暇制度の多様化が広がる。</a:t>
            </a:r>
            <a:endParaRPr lang="en-US" sz="1210" dirty="0"/>
          </a:p>
        </p:txBody>
      </p:sp>
      <p:sp>
        <p:nvSpPr>
          <p:cNvPr id="16" name="Shape 14"/>
          <p:cNvSpPr/>
          <p:nvPr/>
        </p:nvSpPr>
        <p:spPr>
          <a:xfrm>
            <a:off x="640080" y="3364992"/>
            <a:ext cx="5138928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41248" y="3575304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E38A22"/>
          </a:solidFill>
          <a:ln w="12700">
            <a:solidFill>
              <a:srgbClr val="E38A2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78992" y="3547872"/>
            <a:ext cx="4498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　採用〜定着の一体化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59536" y="4005072"/>
            <a:ext cx="4700016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採用、オンボーディング、キャリア支援を連動させる取組が進む。</a:t>
            </a:r>
            <a:endParaRPr lang="en-US" sz="1210" dirty="0"/>
          </a:p>
        </p:txBody>
      </p:sp>
      <p:sp>
        <p:nvSpPr>
          <p:cNvPr id="20" name="Shape 18"/>
          <p:cNvSpPr/>
          <p:nvPr/>
        </p:nvSpPr>
        <p:spPr>
          <a:xfrm>
            <a:off x="6172200" y="3364992"/>
            <a:ext cx="5138928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8890">
            <a:solidFill>
              <a:srgbClr val="C9D9E7"/>
            </a:solidFill>
            <a:prstDash val="solid"/>
          </a:ln>
          <a:effectLst>
            <a:outerShdw blurRad="12700" dist="50800" dir="2700000" algn="bl" rotWithShape="0">
              <a:srgbClr val="AAB8C5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373368" y="3575304"/>
            <a:ext cx="109728" cy="347472"/>
          </a:xfrm>
          <a:prstGeom prst="roundRect">
            <a:avLst>
              <a:gd name="adj" fmla="val 25000"/>
            </a:avLst>
          </a:prstGeom>
          <a:solidFill>
            <a:srgbClr val="036EB8"/>
          </a:solidFill>
          <a:ln w="12700">
            <a:solidFill>
              <a:srgbClr val="036EB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611112" y="3547872"/>
            <a:ext cx="4498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　自律的な学びの支援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391656" y="4005072"/>
            <a:ext cx="4700016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10" dirty="0">
                <a:solidFill>
                  <a:srgbClr val="1D2B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資格取得・自己啓発・キャリア相談を通じ、長期的な成長を支える。</a:t>
            </a:r>
            <a:endParaRPr lang="en-US" sz="1210" dirty="0"/>
          </a:p>
        </p:txBody>
      </p:sp>
      <p:sp>
        <p:nvSpPr>
          <p:cNvPr id="24" name="Text 22"/>
          <p:cNvSpPr/>
          <p:nvPr/>
        </p:nvSpPr>
        <p:spPr>
          <a:xfrm>
            <a:off x="685800" y="565099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39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制度を「働く人の体験」と「事業の持続性」の両面から見直すことが重要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897</Words>
  <Application>Microsoft Office PowerPoint</Application>
  <PresentationFormat>ワイド画面</PresentationFormat>
  <Paragraphs>281</Paragraphs>
  <Slides>14</Slides>
  <Notes>14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8" baseType="lpstr">
      <vt:lpstr>Noto Sans CJK JP</vt:lpstr>
      <vt:lpstr>Aptos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合同会社SANADAコンサルティング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人事労務諸制度実施状況調査</dc:title>
  <dc:subject>人事労務諸制度実施状況調査</dc:subject>
  <dc:creator>合同会社SANADAコンサルティング</dc:creator>
  <cp:lastModifiedBy>直和 真田</cp:lastModifiedBy>
  <cp:revision>2</cp:revision>
  <dcterms:created xsi:type="dcterms:W3CDTF">2026-10-17T11:30:07Z</dcterms:created>
  <dcterms:modified xsi:type="dcterms:W3CDTF">2026-10-17T11:33:49Z</dcterms:modified>
</cp:coreProperties>
</file>