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embedTrueTypeFonts="1" saveSubsetFonts="1" autoCompressPictures="0">
  <p:sldMasterIdLst>
    <p:sldMasterId id="2147483648" r:id="rId1"/>
  </p:sldMasterIdLst>
  <p:notesMasterIdLst>
    <p:notesMasterId r:id="rId11"/>
  </p:notesMasterIdLst>
  <p:sldIdLst>
    <p:sldId id="256" r:id="rId2"/>
    <p:sldId id="257" r:id="rId3"/>
    <p:sldId id="272" r:id="rId4"/>
    <p:sldId id="274" r:id="rId5"/>
    <p:sldId id="275" r:id="rId6"/>
    <p:sldId id="276" r:id="rId7"/>
    <p:sldId id="277" r:id="rId8"/>
    <p:sldId id="278" r:id="rId9"/>
    <p:sldId id="279" r:id="rId10"/>
  </p:sldIdLst>
  <p:sldSz cx="10691813" cy="7559675"/>
  <p:notesSz cx="10018713" cy="6888163"/>
  <p:embeddedFontLst>
    <p:embeddedFont>
      <p:font typeface="M PLUS 1p" panose="020B0600070205080204" charset="-128"/>
      <p:regular r:id="rId12"/>
      <p:bold r:id="rId13"/>
    </p:embeddedFont>
    <p:embeddedFont>
      <p:font typeface="游ゴシック" panose="020B0400000000000000" pitchFamily="50" charset="-128"/>
      <p:regular r:id="rId14"/>
      <p:bold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404" userDrawn="1">
          <p15:clr>
            <a:srgbClr val="00FFFF"/>
          </p15:clr>
        </p15:guide>
        <p15:guide id="2" pos="3368">
          <p15:clr>
            <a:srgbClr val="00FFFF"/>
          </p15:clr>
        </p15:guide>
        <p15:guide id="3" pos="6735">
          <p15:clr>
            <a:srgbClr val="9AA0A6"/>
          </p15:clr>
        </p15:guide>
        <p15:guide id="4">
          <p15:clr>
            <a:srgbClr val="A4A3A4"/>
          </p15:clr>
        </p15:guide>
        <p15:guide id="5" orient="horz">
          <p15:clr>
            <a:srgbClr val="A4A3A4"/>
          </p15:clr>
        </p15:guide>
        <p15:guide id="6" orient="horz" pos="4762">
          <p15:clr>
            <a:srgbClr val="A4A3A4"/>
          </p15:clr>
        </p15:guide>
      </p15:sldGuideLst>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hknOHAnz4GdbME4h3/x0KT9+X/R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 id="{85A9992D-A3A2-B10D-0E8D-B02E6C3BAB60}" name="株式会社HRbase" initials="MSOffice" userId="株式会社HRbas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a:srgbClr val="D64A5A"/>
    <a:srgbClr val="BACEF5"/>
    <a:srgbClr val="E6E6E6"/>
    <a:srgbClr val="9AB0DC"/>
    <a:srgbClr val="111111"/>
    <a:srgbClr val="FEF3C7"/>
    <a:srgbClr val="3F5C8D"/>
    <a:srgbClr val="CC94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2005AB2-4AAF-48B0-BD04-B7A05280B99B}">
  <a:tblStyle styleId="{C2005AB2-4AAF-48B0-BD04-B7A05280B99B}" styleName="Table_0">
    <a:wholeTbl>
      <a:tcTxStyle b="off" i="off">
        <a:font>
          <a:latin typeface="Arial"/>
          <a:ea typeface="Arial"/>
          <a:cs typeface="Arial"/>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3"/>
              </a:solidFill>
              <a:prstDash val="solid"/>
              <a:round/>
              <a:headEnd type="none" w="sm" len="sm"/>
              <a:tailEnd type="none" w="sm" len="sm"/>
            </a:ln>
          </a:top>
          <a:bottom>
            <a:ln w="12700" cap="flat" cmpd="sng">
              <a:solidFill>
                <a:schemeClr val="accent3"/>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3">
              <a:alpha val="20000"/>
            </a:schemeClr>
          </a:solidFill>
        </a:fill>
      </a:tcStyle>
    </a:band1H>
    <a:band2H>
      <a:tcTxStyle b="off" i="off"/>
      <a:tcStyle>
        <a:tcBdr/>
      </a:tcStyle>
    </a:band2H>
    <a:band1V>
      <a:tcTxStyle b="off" i="off"/>
      <a:tcStyle>
        <a:tcBdr/>
        <a:fill>
          <a:solidFill>
            <a:schemeClr val="accent3">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12700" cap="flat" cmpd="sng">
              <a:solidFill>
                <a:schemeClr val="accent3"/>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12700" cap="flat" cmpd="sng">
              <a:solidFill>
                <a:schemeClr val="accent3"/>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 styleId="{2331574B-7D94-44D1-9116-08F92838E5E2}"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026" autoAdjust="0"/>
  </p:normalViewPr>
  <p:slideViewPr>
    <p:cSldViewPr snapToGrid="0">
      <p:cViewPr varScale="1">
        <p:scale>
          <a:sx n="80" d="100"/>
          <a:sy n="80" d="100"/>
        </p:scale>
        <p:origin x="1026" y="84"/>
      </p:cViewPr>
      <p:guideLst>
        <p:guide orient="horz" pos="2404"/>
        <p:guide pos="3368"/>
        <p:guide pos="6735"/>
        <p:guide/>
        <p:guide orient="horz"/>
        <p:guide orient="horz" pos="4762"/>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8" d="100"/>
          <a:sy n="108" d="100"/>
        </p:scale>
        <p:origin x="23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3" Type="http://schemas.openxmlformats.org/officeDocument/2006/relationships/slide" Target="slides/slide2.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3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32" Type="http://schemas.openxmlformats.org/officeDocument/2006/relationships/commentAuthors" Target="commentAuthor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font" Target="fonts/font4.fntdata"/><Relationship Id="rId36" Type="http://schemas.openxmlformats.org/officeDocument/2006/relationships/tableStyles" Target="tableStyles.xml"/><Relationship Id="rId10" Type="http://schemas.openxmlformats.org/officeDocument/2006/relationships/slide" Target="slides/slide9.xml"/><Relationship Id="rId31"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182938" y="515938"/>
            <a:ext cx="3652837" cy="2582862"/>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001872" y="3271879"/>
            <a:ext cx="8014970" cy="3099673"/>
          </a:xfrm>
          <a:prstGeom prst="rect">
            <a:avLst/>
          </a:prstGeom>
          <a:noFill/>
          <a:ln>
            <a:noFill/>
          </a:ln>
        </p:spPr>
        <p:txBody>
          <a:bodyPr spcFirstLastPara="1" wrap="square" lIns="96550" tIns="96550" rIns="96550" bIns="96550"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
        <p:cNvGrpSpPr/>
        <p:nvPr/>
      </p:nvGrpSpPr>
      <p:grpSpPr>
        <a:xfrm>
          <a:off x="0" y="0"/>
          <a:ext cx="0" cy="0"/>
          <a:chOff x="0" y="0"/>
          <a:chExt cx="0" cy="0"/>
        </a:xfrm>
      </p:grpSpPr>
      <p:sp>
        <p:nvSpPr>
          <p:cNvPr id="29" name="Google Shape;29;p7: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 name="Google Shape;30;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158750" lvl="0" indent="0" algn="l" rtl="0">
              <a:lnSpc>
                <a:spcPct val="100000"/>
              </a:lnSpc>
              <a:spcBef>
                <a:spcPts val="0"/>
              </a:spcBef>
              <a:spcAft>
                <a:spcPts val="0"/>
              </a:spcAft>
              <a:buSzPts val="1100"/>
              <a:buFont typeface="Arial"/>
              <a:buNone/>
            </a:pPr>
            <a:endParaRPr lang="ja-JP" altLang="en-US" sz="1100" b="1" i="0" dirty="0">
              <a:solidFill>
                <a:srgbClr val="333333"/>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p8: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 name="Google Shape;35;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Font typeface="Arial"/>
              <a:buNone/>
            </a:pPr>
            <a:endParaRPr sz="1000" dirty="0">
              <a:latin typeface="Arial"/>
              <a:ea typeface="Arial"/>
              <a:cs typeface="Arial"/>
              <a:sym typeface="Arial"/>
            </a:endParaRPr>
          </a:p>
        </p:txBody>
      </p:sp>
    </p:spTree>
    <p:extLst>
      <p:ext uri="{BB962C8B-B14F-4D97-AF65-F5344CB8AC3E}">
        <p14:creationId xmlns:p14="http://schemas.microsoft.com/office/powerpoint/2010/main" val="32501443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Font typeface="Arial"/>
              <a:buNone/>
            </a:pPr>
            <a:endParaRPr sz="1000" dirty="0">
              <a:latin typeface="Arial"/>
              <a:ea typeface="Arial"/>
              <a:cs typeface="Arial"/>
              <a:sym typeface="Arial"/>
            </a:endParaRPr>
          </a:p>
        </p:txBody>
      </p:sp>
    </p:spTree>
    <p:extLst>
      <p:ext uri="{BB962C8B-B14F-4D97-AF65-F5344CB8AC3E}">
        <p14:creationId xmlns:p14="http://schemas.microsoft.com/office/powerpoint/2010/main" val="443618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Font typeface="Arial"/>
              <a:buNone/>
            </a:pPr>
            <a:endParaRPr sz="1000" dirty="0">
              <a:latin typeface="Arial"/>
              <a:ea typeface="Arial"/>
              <a:cs typeface="Arial"/>
              <a:sym typeface="Arial"/>
            </a:endParaRPr>
          </a:p>
        </p:txBody>
      </p:sp>
    </p:spTree>
    <p:extLst>
      <p:ext uri="{BB962C8B-B14F-4D97-AF65-F5344CB8AC3E}">
        <p14:creationId xmlns:p14="http://schemas.microsoft.com/office/powerpoint/2010/main" val="2451496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Font typeface="Arial"/>
              <a:buNone/>
            </a:pPr>
            <a:endParaRPr sz="1000" dirty="0">
              <a:latin typeface="Arial"/>
              <a:ea typeface="Arial"/>
              <a:cs typeface="Arial"/>
              <a:sym typeface="Arial"/>
            </a:endParaRPr>
          </a:p>
        </p:txBody>
      </p:sp>
    </p:spTree>
    <p:extLst>
      <p:ext uri="{BB962C8B-B14F-4D97-AF65-F5344CB8AC3E}">
        <p14:creationId xmlns:p14="http://schemas.microsoft.com/office/powerpoint/2010/main" val="3212064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Font typeface="Arial"/>
              <a:buNone/>
            </a:pPr>
            <a:endParaRPr sz="1000" dirty="0">
              <a:latin typeface="Arial"/>
              <a:ea typeface="Arial"/>
              <a:cs typeface="Arial"/>
              <a:sym typeface="Arial"/>
            </a:endParaRPr>
          </a:p>
        </p:txBody>
      </p:sp>
    </p:spTree>
    <p:extLst>
      <p:ext uri="{BB962C8B-B14F-4D97-AF65-F5344CB8AC3E}">
        <p14:creationId xmlns:p14="http://schemas.microsoft.com/office/powerpoint/2010/main" val="2761227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p9:notes"/>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Font typeface="Arial"/>
              <a:buNone/>
            </a:pPr>
            <a:endParaRPr sz="1000" dirty="0">
              <a:latin typeface="Arial"/>
              <a:ea typeface="Arial"/>
              <a:cs typeface="Arial"/>
              <a:sym typeface="Arial"/>
            </a:endParaRPr>
          </a:p>
        </p:txBody>
      </p:sp>
    </p:spTree>
    <p:extLst>
      <p:ext uri="{BB962C8B-B14F-4D97-AF65-F5344CB8AC3E}">
        <p14:creationId xmlns:p14="http://schemas.microsoft.com/office/powerpoint/2010/main" val="501150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a:extLst>
            <a:ext uri="{FF2B5EF4-FFF2-40B4-BE49-F238E27FC236}">
              <a16:creationId xmlns:a16="http://schemas.microsoft.com/office/drawing/2014/main" id="{25B25A15-A2EC-E7F7-3D90-80DCDF5B991A}"/>
            </a:ext>
          </a:extLst>
        </p:cNvPr>
        <p:cNvGrpSpPr/>
        <p:nvPr/>
      </p:nvGrpSpPr>
      <p:grpSpPr>
        <a:xfrm>
          <a:off x="0" y="0"/>
          <a:ext cx="0" cy="0"/>
          <a:chOff x="0" y="0"/>
          <a:chExt cx="0" cy="0"/>
        </a:xfrm>
      </p:grpSpPr>
      <p:sp>
        <p:nvSpPr>
          <p:cNvPr id="402" name="Google Shape;402;g28a08eb8ed0_0_984:notes">
            <a:extLst>
              <a:ext uri="{FF2B5EF4-FFF2-40B4-BE49-F238E27FC236}">
                <a16:creationId xmlns:a16="http://schemas.microsoft.com/office/drawing/2014/main" id="{FFE0E0BA-EAF6-FE3D-B685-98AAC987D9F9}"/>
              </a:ext>
            </a:extLst>
          </p:cNvPr>
          <p:cNvSpPr>
            <a:spLocks noGrp="1" noRot="1" noChangeAspect="1"/>
          </p:cNvSpPr>
          <p:nvPr>
            <p:ph type="sldImg" idx="2"/>
          </p:nvPr>
        </p:nvSpPr>
        <p:spPr>
          <a:xfrm>
            <a:off x="1004888" y="685800"/>
            <a:ext cx="4848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3" name="Google Shape;403;g28a08eb8ed0_0_984:notes">
            <a:extLst>
              <a:ext uri="{FF2B5EF4-FFF2-40B4-BE49-F238E27FC236}">
                <a16:creationId xmlns:a16="http://schemas.microsoft.com/office/drawing/2014/main" id="{405073E5-DD61-9A4E-E360-EE9A232ECC42}"/>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sz="1000" dirty="0">
              <a:latin typeface="Arial"/>
              <a:ea typeface="Arial"/>
              <a:cs typeface="Arial"/>
              <a:sym typeface="Arial"/>
            </a:endParaRPr>
          </a:p>
        </p:txBody>
      </p:sp>
    </p:spTree>
    <p:extLst>
      <p:ext uri="{BB962C8B-B14F-4D97-AF65-F5344CB8AC3E}">
        <p14:creationId xmlns:p14="http://schemas.microsoft.com/office/powerpoint/2010/main" val="3586094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ユーザー設定レイアウト">
  <p:cSld name="1_ユーザー設定レイアウト">
    <p:spTree>
      <p:nvGrpSpPr>
        <p:cNvPr id="1" name="Shape 8"/>
        <p:cNvGrpSpPr/>
        <p:nvPr/>
      </p:nvGrpSpPr>
      <p:grpSpPr>
        <a:xfrm>
          <a:off x="0" y="0"/>
          <a:ext cx="0" cy="0"/>
          <a:chOff x="0" y="0"/>
          <a:chExt cx="0" cy="0"/>
        </a:xfrm>
      </p:grpSpPr>
      <p:sp>
        <p:nvSpPr>
          <p:cNvPr id="9" name="Google Shape;9;p26"/>
          <p:cNvSpPr/>
          <p:nvPr/>
        </p:nvSpPr>
        <p:spPr>
          <a:xfrm>
            <a:off x="0" y="0"/>
            <a:ext cx="10691813" cy="7559675"/>
          </a:xfrm>
          <a:prstGeom prst="rect">
            <a:avLst/>
          </a:prstGeom>
          <a:solidFill>
            <a:srgbClr val="BACE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 name="Google Shape;10;p26"/>
          <p:cNvSpPr/>
          <p:nvPr/>
        </p:nvSpPr>
        <p:spPr>
          <a:xfrm>
            <a:off x="267592" y="219841"/>
            <a:ext cx="10156629" cy="7119992"/>
          </a:xfrm>
          <a:prstGeom prst="roundRect">
            <a:avLst>
              <a:gd name="adj" fmla="val 2093"/>
            </a:avLst>
          </a:prstGeom>
          <a:solidFill>
            <a:schemeClr val="dk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ユーザー設定レイアウト">
  <p:cSld name="2_ユーザー設定レイアウト">
    <p:spTree>
      <p:nvGrpSpPr>
        <p:cNvPr id="1" name="Shape 11"/>
        <p:cNvGrpSpPr/>
        <p:nvPr/>
      </p:nvGrpSpPr>
      <p:grpSpPr>
        <a:xfrm>
          <a:off x="0" y="0"/>
          <a:ext cx="0" cy="0"/>
          <a:chOff x="0" y="0"/>
          <a:chExt cx="0" cy="0"/>
        </a:xfrm>
      </p:grpSpPr>
      <p:sp>
        <p:nvSpPr>
          <p:cNvPr id="12" name="Google Shape;12;p27"/>
          <p:cNvSpPr/>
          <p:nvPr/>
        </p:nvSpPr>
        <p:spPr>
          <a:xfrm rot="5400000">
            <a:off x="4811418" y="1727030"/>
            <a:ext cx="7119991" cy="4105614"/>
          </a:xfrm>
          <a:prstGeom prst="round2SameRect">
            <a:avLst>
              <a:gd name="adj1" fmla="val 2087"/>
              <a:gd name="adj2" fmla="val 0"/>
            </a:avLst>
          </a:prstGeom>
          <a:solidFill>
            <a:srgbClr val="BACE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ユーザー設定レイアウト" preserve="1">
  <p:cSld name="4_ユーザー設定レイアウト">
    <p:spTree>
      <p:nvGrpSpPr>
        <p:cNvPr id="1" name="Shape 11"/>
        <p:cNvGrpSpPr/>
        <p:nvPr/>
      </p:nvGrpSpPr>
      <p:grpSpPr>
        <a:xfrm>
          <a:off x="0" y="0"/>
          <a:ext cx="0" cy="0"/>
          <a:chOff x="0" y="0"/>
          <a:chExt cx="0" cy="0"/>
        </a:xfrm>
      </p:grpSpPr>
      <p:sp>
        <p:nvSpPr>
          <p:cNvPr id="12" name="Google Shape;12;p27"/>
          <p:cNvSpPr/>
          <p:nvPr/>
        </p:nvSpPr>
        <p:spPr>
          <a:xfrm rot="5400000">
            <a:off x="5744969" y="2660582"/>
            <a:ext cx="7119991" cy="2238512"/>
          </a:xfrm>
          <a:prstGeom prst="round2SameRect">
            <a:avLst>
              <a:gd name="adj1" fmla="val 2087"/>
              <a:gd name="adj2" fmla="val 0"/>
            </a:avLst>
          </a:prstGeom>
          <a:solidFill>
            <a:srgbClr val="BACE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3309001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ユーザー設定レイアウト">
  <p:cSld name="ユーザー設定レイアウト">
    <p:spTree>
      <p:nvGrpSpPr>
        <p:cNvPr id="1" name="Shape 13"/>
        <p:cNvGrpSpPr/>
        <p:nvPr/>
      </p:nvGrpSpPr>
      <p:grpSpPr>
        <a:xfrm>
          <a:off x="0" y="0"/>
          <a:ext cx="0" cy="0"/>
          <a:chOff x="0" y="0"/>
          <a:chExt cx="0" cy="0"/>
        </a:xfrm>
      </p:grpSpPr>
      <p:sp>
        <p:nvSpPr>
          <p:cNvPr id="14" name="Google Shape;14;p28"/>
          <p:cNvSpPr/>
          <p:nvPr/>
        </p:nvSpPr>
        <p:spPr>
          <a:xfrm rot="10800000">
            <a:off x="252026" y="5075272"/>
            <a:ext cx="10187759" cy="2264559"/>
          </a:xfrm>
          <a:prstGeom prst="round2SameRect">
            <a:avLst>
              <a:gd name="adj1" fmla="val 2087"/>
              <a:gd name="adj2" fmla="val 0"/>
            </a:avLst>
          </a:prstGeom>
          <a:solidFill>
            <a:srgbClr val="BACEF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 name="Google Shape;25;p29">
            <a:extLst>
              <a:ext uri="{FF2B5EF4-FFF2-40B4-BE49-F238E27FC236}">
                <a16:creationId xmlns:a16="http://schemas.microsoft.com/office/drawing/2014/main" id="{57472C9D-D94A-B6A5-4149-53A5B0B4E3C7}"/>
              </a:ext>
            </a:extLst>
          </p:cNvPr>
          <p:cNvSpPr txBox="1"/>
          <p:nvPr userDrawn="1"/>
        </p:nvSpPr>
        <p:spPr>
          <a:xfrm>
            <a:off x="9916155" y="7084193"/>
            <a:ext cx="622017" cy="255639"/>
          </a:xfrm>
          <a:prstGeom prst="rect">
            <a:avLst/>
          </a:prstGeom>
          <a:noFill/>
          <a:ln>
            <a:noFill/>
          </a:ln>
        </p:spPr>
        <p:txBody>
          <a:bodyPr spcFirstLastPara="1" wrap="square" lIns="91600" tIns="91600" rIns="91600" bIns="91600" anchor="ctr" anchorCtr="0">
            <a:noAutofit/>
          </a:bodyPr>
          <a:lstStyle/>
          <a:p>
            <a:pPr marL="0" marR="0" lvl="0" indent="0" algn="ctr" rtl="0">
              <a:lnSpc>
                <a:spcPct val="100000"/>
              </a:lnSpc>
              <a:spcBef>
                <a:spcPts val="0"/>
              </a:spcBef>
              <a:spcAft>
                <a:spcPts val="0"/>
              </a:spcAft>
              <a:buClr>
                <a:srgbClr val="000000"/>
              </a:buClr>
              <a:buSzPts val="972"/>
              <a:buFont typeface="Arial"/>
              <a:buNone/>
            </a:pPr>
            <a:fld id="{00000000-1234-1234-1234-123412341234}" type="slidenum">
              <a:rPr lang="ja-JP" sz="1600" b="0" i="0" u="none" strike="noStrike" cap="none">
                <a:solidFill>
                  <a:schemeClr val="bg2"/>
                </a:solidFill>
                <a:latin typeface="游ゴシック" panose="020B0400000000000000" pitchFamily="50" charset="-128"/>
                <a:ea typeface="游ゴシック" panose="020B0400000000000000" pitchFamily="50" charset="-128"/>
                <a:cs typeface="Arial"/>
                <a:sym typeface="Arial"/>
              </a:rPr>
              <a:t>‹#›</a:t>
            </a:fld>
            <a:endParaRPr sz="1800" b="0" i="0" u="none" strike="noStrike" cap="none" dirty="0">
              <a:solidFill>
                <a:schemeClr val="bg2"/>
              </a:solidFill>
              <a:latin typeface="游ゴシック" panose="020B0400000000000000" pitchFamily="50" charset="-128"/>
              <a:ea typeface="游ゴシック" panose="020B0400000000000000" pitchFamily="50" charset="-128"/>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64478" y="654089"/>
            <a:ext cx="9963331" cy="841676"/>
          </a:xfrm>
          <a:prstGeom prst="rect">
            <a:avLst/>
          </a:prstGeom>
          <a:noFill/>
          <a:ln>
            <a:noFill/>
          </a:ln>
        </p:spPr>
        <p:txBody>
          <a:bodyPr spcFirstLastPara="1" wrap="square" lIns="92450" tIns="92450" rIns="92450" bIns="92450" anchor="t" anchorCtr="0">
            <a:normAutofit/>
          </a:bodyPr>
          <a:lstStyle>
            <a:lvl1pPr marR="0" lvl="0"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1pPr>
            <a:lvl2pPr marR="0" lvl="1"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2pPr>
            <a:lvl3pPr marR="0" lvl="2"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3pPr>
            <a:lvl4pPr marR="0" lvl="3"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4pPr>
            <a:lvl5pPr marR="0" lvl="4"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5pPr>
            <a:lvl6pPr marR="0" lvl="5"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6pPr>
            <a:lvl7pPr marR="0" lvl="6"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7pPr>
            <a:lvl8pPr marR="0" lvl="7"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8pPr>
            <a:lvl9pPr marR="0" lvl="8" algn="l" rtl="0">
              <a:lnSpc>
                <a:spcPct val="100000"/>
              </a:lnSpc>
              <a:spcBef>
                <a:spcPts val="0"/>
              </a:spcBef>
              <a:spcAft>
                <a:spcPts val="0"/>
              </a:spcAft>
              <a:buClr>
                <a:schemeClr val="dk1"/>
              </a:buClr>
              <a:buSzPts val="2900"/>
              <a:buFont typeface="M PLUS 1p"/>
              <a:buNone/>
              <a:defRPr sz="2900" b="0" i="0" u="none" strike="noStrike" cap="none">
                <a:solidFill>
                  <a:schemeClr val="dk1"/>
                </a:solidFill>
                <a:latin typeface="M PLUS 1p"/>
                <a:ea typeface="M PLUS 1p"/>
                <a:cs typeface="M PLUS 1p"/>
                <a:sym typeface="M PLUS 1p"/>
              </a:defRPr>
            </a:lvl9pPr>
          </a:lstStyle>
          <a:p>
            <a:endParaRPr/>
          </a:p>
        </p:txBody>
      </p:sp>
      <p:sp>
        <p:nvSpPr>
          <p:cNvPr id="7" name="Google Shape;7;p3"/>
          <p:cNvSpPr txBox="1">
            <a:spLocks noGrp="1"/>
          </p:cNvSpPr>
          <p:nvPr>
            <p:ph type="body" idx="1"/>
          </p:nvPr>
        </p:nvSpPr>
        <p:spPr>
          <a:xfrm>
            <a:off x="364478" y="1693884"/>
            <a:ext cx="9963331" cy="5021417"/>
          </a:xfrm>
          <a:prstGeom prst="rect">
            <a:avLst/>
          </a:prstGeom>
          <a:noFill/>
          <a:ln>
            <a:noFill/>
          </a:ln>
        </p:spPr>
        <p:txBody>
          <a:bodyPr spcFirstLastPara="1" wrap="square" lIns="92450" tIns="92450" rIns="92450" bIns="92450" anchor="t" anchorCtr="0">
            <a:normAutofit/>
          </a:bodyPr>
          <a:lstStyle>
            <a:lvl1pPr marL="457200" marR="0" lvl="0" indent="-342900" algn="l" rtl="0">
              <a:lnSpc>
                <a:spcPct val="115000"/>
              </a:lnSpc>
              <a:spcBef>
                <a:spcPts val="0"/>
              </a:spcBef>
              <a:spcAft>
                <a:spcPts val="0"/>
              </a:spcAft>
              <a:buClr>
                <a:schemeClr val="dk1"/>
              </a:buClr>
              <a:buSzPts val="1800"/>
              <a:buFont typeface="M PLUS 1p"/>
              <a:buChar char="●"/>
              <a:defRPr sz="1800" b="0" i="0" u="none" strike="noStrike" cap="none">
                <a:solidFill>
                  <a:schemeClr val="dk1"/>
                </a:solidFill>
                <a:latin typeface="M PLUS 1p"/>
                <a:ea typeface="M PLUS 1p"/>
                <a:cs typeface="M PLUS 1p"/>
                <a:sym typeface="M PLUS 1p"/>
              </a:defRPr>
            </a:lvl1pPr>
            <a:lvl2pPr marL="914400" marR="0" lvl="1"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2pPr>
            <a:lvl3pPr marL="1371600" marR="0" lvl="2"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3pPr>
            <a:lvl4pPr marL="1828800" marR="0" lvl="3"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4pPr>
            <a:lvl5pPr marL="2286000" marR="0" lvl="4"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5pPr>
            <a:lvl6pPr marL="2743200" marR="0" lvl="5"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6pPr>
            <a:lvl7pPr marL="3200400" marR="0" lvl="6"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7pPr>
            <a:lvl8pPr marL="3657600" marR="0" lvl="7"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8pPr>
            <a:lvl9pPr marL="4114800" marR="0" lvl="8" indent="-317500" algn="l" rtl="0">
              <a:lnSpc>
                <a:spcPct val="115000"/>
              </a:lnSpc>
              <a:spcBef>
                <a:spcPts val="0"/>
              </a:spcBef>
              <a:spcAft>
                <a:spcPts val="0"/>
              </a:spcAft>
              <a:buClr>
                <a:schemeClr val="dk1"/>
              </a:buClr>
              <a:buSzPts val="1400"/>
              <a:buFont typeface="M PLUS 1p"/>
              <a:buChar char="■"/>
              <a:defRPr sz="1400" b="0" i="0" u="none" strike="noStrike" cap="none">
                <a:solidFill>
                  <a:schemeClr val="dk1"/>
                </a:solidFill>
                <a:latin typeface="M PLUS 1p"/>
                <a:ea typeface="M PLUS 1p"/>
                <a:cs typeface="M PLUS 1p"/>
                <a:sym typeface="M PLUS 1p"/>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5" r:id="rId3"/>
    <p:sldLayoutId id="2147483651"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7"/>
          <p:cNvSpPr txBox="1"/>
          <p:nvPr/>
        </p:nvSpPr>
        <p:spPr>
          <a:xfrm>
            <a:off x="1646516" y="3328424"/>
            <a:ext cx="7577527" cy="902825"/>
          </a:xfrm>
          <a:prstGeom prst="rect">
            <a:avLst/>
          </a:prstGeom>
          <a:noFill/>
          <a:ln>
            <a:noFill/>
          </a:ln>
        </p:spPr>
        <p:txBody>
          <a:bodyPr spcFirstLastPara="1" wrap="square" lIns="98675" tIns="98675" rIns="98675" bIns="98675" anchor="t" anchorCtr="0">
            <a:noAutofit/>
          </a:bodyPr>
          <a:lstStyle/>
          <a:p>
            <a:pPr marL="0" marR="0" lvl="0" indent="0" algn="ctr" rtl="0">
              <a:lnSpc>
                <a:spcPct val="100000"/>
              </a:lnSpc>
              <a:spcBef>
                <a:spcPts val="0"/>
              </a:spcBef>
              <a:spcAft>
                <a:spcPts val="0"/>
              </a:spcAft>
              <a:buClr>
                <a:srgbClr val="000000"/>
              </a:buClr>
              <a:buSzPts val="4000"/>
              <a:buFont typeface="Arial"/>
              <a:buNone/>
            </a:pPr>
            <a:r>
              <a:rPr lang="ja-JP" altLang="en-US" sz="3200" b="1" i="0" u="none" strike="noStrike" cap="none" dirty="0">
                <a:solidFill>
                  <a:schemeClr val="tx1"/>
                </a:solidFill>
                <a:latin typeface="游ゴシック" panose="020B0400000000000000" pitchFamily="50" charset="-128"/>
                <a:ea typeface="游ゴシック" panose="020B0400000000000000" pitchFamily="50" charset="-128"/>
                <a:sym typeface="Arial"/>
              </a:rPr>
              <a:t>産後パパ育休や育児休業の取得について</a:t>
            </a:r>
            <a:r>
              <a:rPr lang="ja-JP" altLang="en-US" sz="2400" b="1" i="0" u="none" strike="noStrike" cap="none" dirty="0">
                <a:solidFill>
                  <a:schemeClr val="tx1"/>
                </a:solidFill>
                <a:latin typeface="游ゴシック" panose="020B0400000000000000" pitchFamily="50" charset="-128"/>
                <a:ea typeface="游ゴシック" panose="020B0400000000000000" pitchFamily="50" charset="-128"/>
                <a:sym typeface="Arial"/>
              </a:rPr>
              <a:t>（男性従業員用）</a:t>
            </a:r>
            <a:endParaRPr sz="3200" b="1" i="0" u="none" strike="noStrike" cap="none" dirty="0">
              <a:solidFill>
                <a:schemeClr val="tx1"/>
              </a:solidFill>
              <a:latin typeface="游ゴシック" panose="020B0400000000000000" pitchFamily="50" charset="-128"/>
              <a:ea typeface="游ゴシック" panose="020B0400000000000000" pitchFamily="50" charset="-128"/>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6"/>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B8F2992F-AB5E-110E-9CFF-E15C8C974085}"/>
              </a:ext>
            </a:extLst>
          </p:cNvPr>
          <p:cNvSpPr txBox="1"/>
          <p:nvPr/>
        </p:nvSpPr>
        <p:spPr>
          <a:xfrm>
            <a:off x="337439" y="1070765"/>
            <a:ext cx="7738541" cy="830997"/>
          </a:xfrm>
          <a:prstGeom prst="rect">
            <a:avLst/>
          </a:prstGeom>
          <a:noFill/>
        </p:spPr>
        <p:txBody>
          <a:bodyPr wrap="square">
            <a:spAutoFit/>
          </a:bodyPr>
          <a:lstStyle/>
          <a:p>
            <a:pPr rtl="0">
              <a:spcBef>
                <a:spcPts val="0"/>
              </a:spcBef>
              <a:spcAft>
                <a:spcPts val="0"/>
              </a:spcAft>
            </a:pPr>
            <a:r>
              <a:rPr lang="ja-JP" altLang="en-US" sz="1600"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男性の育児に関する休業制度には</a:t>
            </a:r>
            <a:r>
              <a:rPr lang="ja-JP" altLang="en-US" sz="1600" dirty="0">
                <a:highlight>
                  <a:srgbClr val="FFFFFF"/>
                </a:highlight>
                <a:latin typeface="游ゴシック" panose="020B0400000000000000" pitchFamily="50" charset="-128"/>
                <a:ea typeface="游ゴシック" panose="020B0400000000000000" pitchFamily="50" charset="-128"/>
              </a:rPr>
              <a:t>、</a:t>
            </a:r>
            <a:r>
              <a:rPr lang="ja-JP" altLang="en-US" sz="1600"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産後パパ育休と育児休業があります。</a:t>
            </a:r>
            <a:endParaRPr lang="en-US" altLang="ja-JP" sz="1600"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endParaRPr>
          </a:p>
          <a:p>
            <a:pPr rtl="0">
              <a:spcBef>
                <a:spcPts val="0"/>
              </a:spcBef>
              <a:spcAft>
                <a:spcPts val="0"/>
              </a:spcAft>
            </a:pPr>
            <a:r>
              <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つの制度を活用することで、子育てする夫婦にとって育児休業取得の選択肢の</a:t>
            </a:r>
            <a:endParaRPr lang="en-US" altLang="ja-JP" sz="1600" b="0" i="0" u="none" strike="noStrike" dirty="0">
              <a:solidFill>
                <a:srgbClr val="000000"/>
              </a:solidFill>
              <a:effectLst/>
              <a:latin typeface="游ゴシック" panose="020B0400000000000000" pitchFamily="50" charset="-128"/>
              <a:ea typeface="游ゴシック" panose="020B0400000000000000" pitchFamily="50" charset="-128"/>
            </a:endParaRPr>
          </a:p>
          <a:p>
            <a:pPr rtl="0">
              <a:spcBef>
                <a:spcPts val="0"/>
              </a:spcBef>
              <a:spcAft>
                <a:spcPts val="0"/>
              </a:spcAft>
            </a:pPr>
            <a:r>
              <a:rPr lang="ja-JP" altLang="en-US" sz="1600" b="0" i="0" u="none" strike="noStrike" dirty="0">
                <a:solidFill>
                  <a:srgbClr val="000000"/>
                </a:solidFill>
                <a:effectLst/>
                <a:latin typeface="游ゴシック" panose="020B0400000000000000" pitchFamily="50" charset="-128"/>
                <a:ea typeface="游ゴシック" panose="020B0400000000000000" pitchFamily="50" charset="-128"/>
              </a:rPr>
              <a:t>幅が広がり、それぞれの家庭の実情や生活にあった取得がしやすくなりました。</a:t>
            </a:r>
            <a:endParaRPr lang="ja-JP" altLang="en-US" sz="1600" dirty="0">
              <a:effectLst/>
              <a:highlight>
                <a:srgbClr val="FFFFFF"/>
              </a:highlight>
              <a:latin typeface="游ゴシック" panose="020B0400000000000000" pitchFamily="50" charset="-128"/>
              <a:ea typeface="游ゴシック" panose="020B0400000000000000" pitchFamily="50" charset="-128"/>
            </a:endParaRPr>
          </a:p>
        </p:txBody>
      </p:sp>
      <p:sp>
        <p:nvSpPr>
          <p:cNvPr id="12" name="Google Shape;331;g28a08eb8ed0_0_49">
            <a:extLst>
              <a:ext uri="{FF2B5EF4-FFF2-40B4-BE49-F238E27FC236}">
                <a16:creationId xmlns:a16="http://schemas.microsoft.com/office/drawing/2014/main" id="{B61EB6EC-E5B6-1526-4528-84D0CC35B005}"/>
              </a:ext>
            </a:extLst>
          </p:cNvPr>
          <p:cNvSpPr/>
          <p:nvPr/>
        </p:nvSpPr>
        <p:spPr>
          <a:xfrm>
            <a:off x="337440" y="2030725"/>
            <a:ext cx="1873500" cy="369300"/>
          </a:xfrm>
          <a:prstGeom prst="roundRect">
            <a:avLst>
              <a:gd name="adj" fmla="val 35497"/>
            </a:avLst>
          </a:prstGeom>
          <a:solidFill>
            <a:srgbClr val="FEF3C7"/>
          </a:solidFill>
          <a:ln>
            <a:noFill/>
          </a:ln>
          <a:effectLst>
            <a:outerShdw blurRad="171450" dist="104775" dir="3240000" algn="bl" rotWithShape="0">
              <a:srgbClr val="6B7280">
                <a:alpha val="37647"/>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JP" altLang="en-US" sz="1300" b="1" i="0" u="none" strike="noStrike" cap="none" dirty="0">
                <a:solidFill>
                  <a:srgbClr val="000000"/>
                </a:solidFill>
                <a:latin typeface="+mj-lt"/>
                <a:ea typeface="游ゴシック" panose="020B0400000000000000" pitchFamily="50" charset="-128"/>
                <a:sym typeface="Arial"/>
              </a:rPr>
              <a:t>産後パパ育休</a:t>
            </a:r>
            <a:r>
              <a:rPr lang="ja-JP" sz="1300" b="1" i="0" u="none" strike="noStrike" cap="none" dirty="0">
                <a:solidFill>
                  <a:srgbClr val="000000"/>
                </a:solidFill>
                <a:latin typeface="+mj-lt"/>
                <a:ea typeface="游ゴシック" panose="020B0400000000000000" pitchFamily="50" charset="-128"/>
                <a:sym typeface="Arial"/>
              </a:rPr>
              <a:t>とは？</a:t>
            </a:r>
            <a:endParaRPr sz="1600" b="1" i="0" u="none" strike="noStrike" cap="none" dirty="0">
              <a:solidFill>
                <a:srgbClr val="000000"/>
              </a:solidFill>
              <a:latin typeface="+mj-lt"/>
              <a:ea typeface="游ゴシック" panose="020B0400000000000000" pitchFamily="50" charset="-128"/>
              <a:sym typeface="Arial"/>
            </a:endParaRPr>
          </a:p>
        </p:txBody>
      </p:sp>
      <p:sp>
        <p:nvSpPr>
          <p:cNvPr id="14" name="テキスト ボックス 13">
            <a:extLst>
              <a:ext uri="{FF2B5EF4-FFF2-40B4-BE49-F238E27FC236}">
                <a16:creationId xmlns:a16="http://schemas.microsoft.com/office/drawing/2014/main" id="{AF0A222C-0B07-DF15-F8C8-482988551FAE}"/>
              </a:ext>
            </a:extLst>
          </p:cNvPr>
          <p:cNvSpPr txBox="1"/>
          <p:nvPr/>
        </p:nvSpPr>
        <p:spPr>
          <a:xfrm>
            <a:off x="337440" y="2490792"/>
            <a:ext cx="8420724" cy="777713"/>
          </a:xfrm>
          <a:prstGeom prst="rect">
            <a:avLst/>
          </a:prstGeom>
          <a:noFill/>
        </p:spPr>
        <p:txBody>
          <a:bodyPr wrap="square">
            <a:spAutoFit/>
          </a:bodyPr>
          <a:lstStyle/>
          <a:p>
            <a:pPr rtl="0">
              <a:lnSpc>
                <a:spcPts val="1800"/>
              </a:lnSpc>
              <a:spcBef>
                <a:spcPts val="0"/>
              </a:spcBef>
              <a:spcAft>
                <a:spcPts val="0"/>
              </a:spcAft>
            </a:pPr>
            <a:r>
              <a:rPr lang="ja-JP" altLang="en-US"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正式名称は、出生時（しゅっしょうじ）育児休業といいます。</a:t>
            </a:r>
            <a:endParaRPr lang="en-US" altLang="ja-JP"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endParaRPr>
          </a:p>
          <a:p>
            <a:pPr rtl="0">
              <a:lnSpc>
                <a:spcPts val="1800"/>
              </a:lnSpc>
              <a:spcBef>
                <a:spcPts val="0"/>
              </a:spcBef>
              <a:spcAft>
                <a:spcPts val="0"/>
              </a:spcAft>
            </a:pPr>
            <a:r>
              <a:rPr lang="ja-JP" altLang="en-US"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子どもが生まれてから</a:t>
            </a:r>
            <a:r>
              <a:rPr lang="en-US" altLang="ja-JP"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8</a:t>
            </a:r>
            <a:r>
              <a:rPr lang="ja-JP" altLang="en-US"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週間以内に最長</a:t>
            </a:r>
            <a:r>
              <a:rPr lang="en-US" altLang="ja-JP"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4</a:t>
            </a:r>
            <a:r>
              <a:rPr lang="ja-JP" altLang="en-US"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週間（</a:t>
            </a:r>
            <a:r>
              <a:rPr lang="en-US" altLang="ja-JP"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28</a:t>
            </a:r>
            <a:r>
              <a:rPr lang="ja-JP" altLang="en-US"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日間）まで休業できる制度です。</a:t>
            </a:r>
            <a:endParaRPr lang="en-US" altLang="ja-JP"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endParaRPr>
          </a:p>
          <a:p>
            <a:pPr rtl="0">
              <a:lnSpc>
                <a:spcPts val="1800"/>
              </a:lnSpc>
              <a:spcBef>
                <a:spcPts val="0"/>
              </a:spcBef>
              <a:spcAft>
                <a:spcPts val="0"/>
              </a:spcAft>
            </a:pPr>
            <a:r>
              <a:rPr lang="ja-JP" altLang="en-US" dirty="0">
                <a:highlight>
                  <a:srgbClr val="FFFFFF"/>
                </a:highlight>
                <a:latin typeface="游ゴシック" panose="020B0400000000000000" pitchFamily="50" charset="-128"/>
                <a:ea typeface="游ゴシック" panose="020B0400000000000000" pitchFamily="50" charset="-128"/>
              </a:rPr>
              <a:t>（会社が認めている場合は、一定の範囲であれば休業中の就業を希望することもできます。）</a:t>
            </a:r>
            <a:endParaRPr lang="en-US" altLang="ja-JP"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endParaRPr>
          </a:p>
        </p:txBody>
      </p:sp>
      <p:sp>
        <p:nvSpPr>
          <p:cNvPr id="17" name="Google Shape;331;g28a08eb8ed0_0_49">
            <a:extLst>
              <a:ext uri="{FF2B5EF4-FFF2-40B4-BE49-F238E27FC236}">
                <a16:creationId xmlns:a16="http://schemas.microsoft.com/office/drawing/2014/main" id="{CC28A5F4-5382-01E0-8ED8-6E30124A2C6F}"/>
              </a:ext>
            </a:extLst>
          </p:cNvPr>
          <p:cNvSpPr/>
          <p:nvPr/>
        </p:nvSpPr>
        <p:spPr>
          <a:xfrm>
            <a:off x="337440" y="3365799"/>
            <a:ext cx="1873500" cy="369300"/>
          </a:xfrm>
          <a:prstGeom prst="roundRect">
            <a:avLst>
              <a:gd name="adj" fmla="val 35497"/>
            </a:avLst>
          </a:prstGeom>
          <a:solidFill>
            <a:srgbClr val="FEF3C7"/>
          </a:solidFill>
          <a:ln>
            <a:noFill/>
          </a:ln>
          <a:effectLst>
            <a:outerShdw blurRad="171450" dist="104775" dir="3240000" algn="bl" rotWithShape="0">
              <a:srgbClr val="6B7280">
                <a:alpha val="37647"/>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300"/>
              <a:buFont typeface="Arial"/>
              <a:buNone/>
            </a:pPr>
            <a:r>
              <a:rPr lang="ja-JP" altLang="en-US" sz="1300" b="1" i="0" u="none" strike="noStrike" cap="none" dirty="0">
                <a:solidFill>
                  <a:srgbClr val="000000"/>
                </a:solidFill>
                <a:latin typeface="+mj-lt"/>
                <a:ea typeface="游ゴシック" panose="020B0400000000000000" pitchFamily="50" charset="-128"/>
                <a:sym typeface="Arial"/>
              </a:rPr>
              <a:t>育児休業</a:t>
            </a:r>
            <a:r>
              <a:rPr lang="ja-JP" sz="1300" b="1" i="0" u="none" strike="noStrike" cap="none" dirty="0">
                <a:solidFill>
                  <a:srgbClr val="000000"/>
                </a:solidFill>
                <a:latin typeface="+mj-lt"/>
                <a:ea typeface="游ゴシック" panose="020B0400000000000000" pitchFamily="50" charset="-128"/>
                <a:sym typeface="Arial"/>
              </a:rPr>
              <a:t>とは？</a:t>
            </a:r>
            <a:endParaRPr sz="1600" b="1" i="0" u="none" strike="noStrike" cap="none" dirty="0">
              <a:solidFill>
                <a:srgbClr val="000000"/>
              </a:solidFill>
              <a:latin typeface="+mj-lt"/>
              <a:ea typeface="游ゴシック" panose="020B0400000000000000" pitchFamily="50" charset="-128"/>
              <a:sym typeface="Arial"/>
            </a:endParaRPr>
          </a:p>
        </p:txBody>
      </p:sp>
      <p:sp>
        <p:nvSpPr>
          <p:cNvPr id="18" name="テキスト ボックス 17">
            <a:extLst>
              <a:ext uri="{FF2B5EF4-FFF2-40B4-BE49-F238E27FC236}">
                <a16:creationId xmlns:a16="http://schemas.microsoft.com/office/drawing/2014/main" id="{C58B90E0-77D0-B9B1-691A-9D7A500F5E72}"/>
              </a:ext>
            </a:extLst>
          </p:cNvPr>
          <p:cNvSpPr txBox="1"/>
          <p:nvPr/>
        </p:nvSpPr>
        <p:spPr>
          <a:xfrm>
            <a:off x="337440" y="3825866"/>
            <a:ext cx="8420724" cy="1008546"/>
          </a:xfrm>
          <a:prstGeom prst="rect">
            <a:avLst/>
          </a:prstGeom>
          <a:noFill/>
        </p:spPr>
        <p:txBody>
          <a:bodyPr wrap="square">
            <a:spAutoFit/>
          </a:bodyPr>
          <a:lstStyle/>
          <a:p>
            <a:pPr rtl="0">
              <a:lnSpc>
                <a:spcPts val="1800"/>
              </a:lnSpc>
              <a:spcBef>
                <a:spcPts val="0"/>
              </a:spcBef>
              <a:spcAft>
                <a:spcPts val="0"/>
              </a:spcAft>
            </a:pPr>
            <a:r>
              <a:rPr lang="ja-JP" altLang="en-US"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育児休業とは、</a:t>
            </a:r>
            <a:r>
              <a:rPr lang="ja-JP" altLang="en-US" i="0" u="none" strike="noStrike" dirty="0">
                <a:solidFill>
                  <a:srgbClr val="111111"/>
                </a:solidFill>
                <a:effectLst/>
                <a:highlight>
                  <a:srgbClr val="FFFFFF"/>
                </a:highlight>
                <a:latin typeface="游ゴシック" panose="020B0400000000000000" pitchFamily="50" charset="-128"/>
                <a:ea typeface="游ゴシック" panose="020B0400000000000000" pitchFamily="50" charset="-128"/>
              </a:rPr>
              <a:t>原則として</a:t>
            </a:r>
            <a:r>
              <a:rPr lang="en-US" altLang="ja-JP" i="0" u="none" strike="noStrike" dirty="0">
                <a:solidFill>
                  <a:srgbClr val="111111"/>
                </a:solidFill>
                <a:effectLst/>
                <a:highlight>
                  <a:srgbClr val="FFFFFF"/>
                </a:highlight>
                <a:latin typeface="游ゴシック" panose="020B0400000000000000" pitchFamily="50" charset="-128"/>
                <a:ea typeface="游ゴシック" panose="020B0400000000000000" pitchFamily="50" charset="-128"/>
              </a:rPr>
              <a:t>1</a:t>
            </a:r>
            <a:r>
              <a:rPr lang="ja-JP" altLang="en-US" i="0" u="none" strike="noStrike" dirty="0">
                <a:solidFill>
                  <a:srgbClr val="111111"/>
                </a:solidFill>
                <a:effectLst/>
                <a:highlight>
                  <a:srgbClr val="FFFFFF"/>
                </a:highlight>
                <a:latin typeface="游ゴシック" panose="020B0400000000000000" pitchFamily="50" charset="-128"/>
                <a:ea typeface="游ゴシック" panose="020B0400000000000000" pitchFamily="50" charset="-128"/>
              </a:rPr>
              <a:t>歳（一定の要件を満</a:t>
            </a:r>
            <a:r>
              <a:rPr lang="ja-JP" altLang="en-US"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たせば最長</a:t>
            </a:r>
            <a:r>
              <a:rPr lang="en-US" altLang="ja-JP"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2</a:t>
            </a:r>
            <a:r>
              <a:rPr lang="ja-JP" altLang="en-US"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歳）までの子どもを</a:t>
            </a:r>
            <a:endParaRPr lang="en-US" altLang="ja-JP"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endParaRPr>
          </a:p>
          <a:p>
            <a:pPr rtl="0">
              <a:lnSpc>
                <a:spcPts val="1800"/>
              </a:lnSpc>
              <a:spcBef>
                <a:spcPts val="0"/>
              </a:spcBef>
              <a:spcAft>
                <a:spcPts val="0"/>
              </a:spcAft>
            </a:pPr>
            <a:r>
              <a:rPr lang="ja-JP" altLang="en-US"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養育するために休業できる制度です。</a:t>
            </a:r>
            <a:endParaRPr lang="en-US" altLang="ja-JP"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endParaRPr>
          </a:p>
          <a:p>
            <a:pPr rtl="0">
              <a:lnSpc>
                <a:spcPts val="1800"/>
              </a:lnSpc>
              <a:spcBef>
                <a:spcPts val="0"/>
              </a:spcBef>
              <a:spcAft>
                <a:spcPts val="0"/>
              </a:spcAft>
            </a:pPr>
            <a:r>
              <a:rPr lang="ja-JP" altLang="en-US" dirty="0">
                <a:solidFill>
                  <a:schemeClr val="tx1"/>
                </a:solidFill>
                <a:latin typeface="游ゴシック" panose="020B0400000000000000" pitchFamily="50" charset="-128"/>
                <a:ea typeface="游ゴシック" panose="020B0400000000000000" pitchFamily="50" charset="-128"/>
              </a:rPr>
              <a:t>子ども</a:t>
            </a:r>
            <a:r>
              <a:rPr lang="ja-JP" altLang="ja-JP" b="0" i="0" u="none" strike="noStrike" cap="none" dirty="0">
                <a:solidFill>
                  <a:schemeClr val="tx1"/>
                </a:solidFill>
                <a:latin typeface="游ゴシック" panose="020B0400000000000000" pitchFamily="50" charset="-128"/>
                <a:ea typeface="游ゴシック" panose="020B0400000000000000" pitchFamily="50" charset="-128"/>
                <a:sym typeface="Arial"/>
              </a:rPr>
              <a:t>が1歳</a:t>
            </a:r>
            <a:r>
              <a:rPr lang="ja-JP" altLang="en-US" dirty="0">
                <a:solidFill>
                  <a:schemeClr val="tx1"/>
                </a:solidFill>
                <a:latin typeface="游ゴシック" panose="020B0400000000000000" pitchFamily="50" charset="-128"/>
                <a:ea typeface="游ゴシック" panose="020B0400000000000000" pitchFamily="50" charset="-128"/>
              </a:rPr>
              <a:t>または</a:t>
            </a:r>
            <a:r>
              <a:rPr lang="ja-JP" altLang="ja-JP" b="0" i="0" u="none" strike="noStrike" cap="none" dirty="0">
                <a:solidFill>
                  <a:schemeClr val="tx1"/>
                </a:solidFill>
                <a:latin typeface="游ゴシック" panose="020B0400000000000000" pitchFamily="50" charset="-128"/>
                <a:ea typeface="游ゴシック" panose="020B0400000000000000" pitchFamily="50" charset="-128"/>
                <a:sym typeface="Arial"/>
              </a:rPr>
              <a:t>1歳半に</a:t>
            </a:r>
            <a:r>
              <a:rPr lang="ja-JP" altLang="en-US" b="0" i="0" u="none" strike="noStrike" cap="none" dirty="0">
                <a:solidFill>
                  <a:schemeClr val="tx1"/>
                </a:solidFill>
                <a:latin typeface="游ゴシック" panose="020B0400000000000000" pitchFamily="50" charset="-128"/>
                <a:ea typeface="游ゴシック" panose="020B0400000000000000" pitchFamily="50" charset="-128"/>
                <a:sym typeface="Arial"/>
              </a:rPr>
              <a:t>なる</a:t>
            </a:r>
            <a:r>
              <a:rPr lang="ja-JP" altLang="ja-JP" b="0" i="0" u="none" strike="noStrike" cap="none" dirty="0">
                <a:solidFill>
                  <a:schemeClr val="tx1"/>
                </a:solidFill>
                <a:latin typeface="游ゴシック" panose="020B0400000000000000" pitchFamily="50" charset="-128"/>
                <a:ea typeface="游ゴシック" panose="020B0400000000000000" pitchFamily="50" charset="-128"/>
                <a:sym typeface="Arial"/>
              </a:rPr>
              <a:t>時点で保育</a:t>
            </a:r>
            <a:r>
              <a:rPr lang="ja-JP" altLang="en-US" b="0" i="0" u="none" strike="noStrike" cap="none" dirty="0">
                <a:solidFill>
                  <a:schemeClr val="tx1"/>
                </a:solidFill>
                <a:latin typeface="游ゴシック" panose="020B0400000000000000" pitchFamily="50" charset="-128"/>
                <a:ea typeface="游ゴシック" panose="020B0400000000000000" pitchFamily="50" charset="-128"/>
                <a:sym typeface="Arial"/>
              </a:rPr>
              <a:t>所</a:t>
            </a:r>
            <a:r>
              <a:rPr lang="ja-JP" altLang="ja-JP" b="0" i="0" u="none" strike="noStrike" cap="none" dirty="0">
                <a:solidFill>
                  <a:schemeClr val="tx1"/>
                </a:solidFill>
                <a:latin typeface="游ゴシック" panose="020B0400000000000000" pitchFamily="50" charset="-128"/>
                <a:ea typeface="游ゴシック" panose="020B0400000000000000" pitchFamily="50" charset="-128"/>
                <a:sym typeface="Arial"/>
              </a:rPr>
              <a:t>に入所できない</a:t>
            </a:r>
            <a:r>
              <a:rPr lang="ja-JP" altLang="en-US" b="0" i="0" u="none" strike="noStrike" cap="none" dirty="0">
                <a:solidFill>
                  <a:schemeClr val="tx1"/>
                </a:solidFill>
                <a:latin typeface="游ゴシック" panose="020B0400000000000000" pitchFamily="50" charset="-128"/>
                <a:ea typeface="游ゴシック" panose="020B0400000000000000" pitchFamily="50" charset="-128"/>
                <a:sym typeface="Arial"/>
              </a:rPr>
              <a:t>など</a:t>
            </a:r>
            <a:r>
              <a:rPr lang="ja-JP" altLang="ja-JP" b="0" i="0" u="none" strike="noStrike" cap="none" dirty="0">
                <a:solidFill>
                  <a:schemeClr val="tx1"/>
                </a:solidFill>
                <a:latin typeface="游ゴシック" panose="020B0400000000000000" pitchFamily="50" charset="-128"/>
                <a:ea typeface="游ゴシック" panose="020B0400000000000000" pitchFamily="50" charset="-128"/>
                <a:sym typeface="Arial"/>
              </a:rPr>
              <a:t>の理由があ</a:t>
            </a:r>
            <a:r>
              <a:rPr lang="ja-JP" altLang="en-US" b="0" i="0" u="none" strike="noStrike" cap="none" dirty="0">
                <a:solidFill>
                  <a:schemeClr val="tx1"/>
                </a:solidFill>
                <a:latin typeface="游ゴシック" panose="020B0400000000000000" pitchFamily="50" charset="-128"/>
                <a:ea typeface="游ゴシック" panose="020B0400000000000000" pitchFamily="50" charset="-128"/>
                <a:sym typeface="Arial"/>
              </a:rPr>
              <a:t>る</a:t>
            </a:r>
            <a:r>
              <a:rPr lang="ja-JP" altLang="ja-JP" b="0" i="0" u="none" strike="noStrike" cap="none" dirty="0">
                <a:solidFill>
                  <a:schemeClr val="tx1"/>
                </a:solidFill>
                <a:latin typeface="游ゴシック" panose="020B0400000000000000" pitchFamily="50" charset="-128"/>
                <a:ea typeface="游ゴシック" panose="020B0400000000000000" pitchFamily="50" charset="-128"/>
                <a:sym typeface="Arial"/>
              </a:rPr>
              <a:t>場合、</a:t>
            </a:r>
            <a:endParaRPr lang="en-US" altLang="ja-JP" b="0" i="0" u="none" strike="noStrike" cap="none" dirty="0">
              <a:solidFill>
                <a:schemeClr val="tx1"/>
              </a:solidFill>
              <a:latin typeface="游ゴシック" panose="020B0400000000000000" pitchFamily="50" charset="-128"/>
              <a:ea typeface="游ゴシック" panose="020B0400000000000000" pitchFamily="50" charset="-128"/>
              <a:sym typeface="Arial"/>
            </a:endParaRPr>
          </a:p>
          <a:p>
            <a:pPr rtl="0">
              <a:lnSpc>
                <a:spcPts val="1800"/>
              </a:lnSpc>
              <a:spcBef>
                <a:spcPts val="0"/>
              </a:spcBef>
              <a:spcAft>
                <a:spcPts val="0"/>
              </a:spcAft>
            </a:pPr>
            <a:r>
              <a:rPr lang="ja-JP" altLang="ja-JP" b="0" i="0" u="none" strike="noStrike" cap="none" dirty="0">
                <a:solidFill>
                  <a:schemeClr val="tx1"/>
                </a:solidFill>
                <a:latin typeface="游ゴシック" panose="020B0400000000000000" pitchFamily="50" charset="-128"/>
                <a:ea typeface="游ゴシック" panose="020B0400000000000000" pitchFamily="50" charset="-128"/>
                <a:sym typeface="Arial"/>
              </a:rPr>
              <a:t>要件を満たせば</a:t>
            </a:r>
            <a:r>
              <a:rPr lang="ja-JP" altLang="en-US" b="0" i="0" u="none" strike="noStrike" cap="none" dirty="0">
                <a:solidFill>
                  <a:schemeClr val="tx1"/>
                </a:solidFill>
                <a:latin typeface="游ゴシック" panose="020B0400000000000000" pitchFamily="50" charset="-128"/>
                <a:ea typeface="游ゴシック" panose="020B0400000000000000" pitchFamily="50" charset="-128"/>
                <a:sym typeface="Arial"/>
              </a:rPr>
              <a:t>段階的に</a:t>
            </a:r>
            <a:r>
              <a:rPr lang="ja-JP" altLang="ja-JP" b="0" i="0" u="none" strike="noStrike" cap="none" dirty="0">
                <a:solidFill>
                  <a:schemeClr val="tx1"/>
                </a:solidFill>
                <a:latin typeface="游ゴシック" panose="020B0400000000000000" pitchFamily="50" charset="-128"/>
                <a:ea typeface="游ゴシック" panose="020B0400000000000000" pitchFamily="50" charset="-128"/>
                <a:sym typeface="Arial"/>
              </a:rPr>
              <a:t>2歳までの</a:t>
            </a:r>
            <a:r>
              <a:rPr lang="ja-JP" altLang="en-US" b="0" i="0" u="none" strike="noStrike" cap="none" dirty="0">
                <a:solidFill>
                  <a:schemeClr val="tx1"/>
                </a:solidFill>
                <a:latin typeface="游ゴシック" panose="020B0400000000000000" pitchFamily="50" charset="-128"/>
                <a:ea typeface="游ゴシック" panose="020B0400000000000000" pitchFamily="50" charset="-128"/>
                <a:sym typeface="Arial"/>
              </a:rPr>
              <a:t>育児休業の</a:t>
            </a:r>
            <a:r>
              <a:rPr lang="ja-JP" altLang="ja-JP" b="0" i="0" u="none" strike="noStrike" cap="none" dirty="0">
                <a:solidFill>
                  <a:schemeClr val="tx1"/>
                </a:solidFill>
                <a:latin typeface="游ゴシック" panose="020B0400000000000000" pitchFamily="50" charset="-128"/>
                <a:ea typeface="游ゴシック" panose="020B0400000000000000" pitchFamily="50" charset="-128"/>
                <a:sym typeface="Arial"/>
              </a:rPr>
              <a:t>延長が可能です。</a:t>
            </a:r>
            <a:endParaRPr lang="ja-JP" altLang="en-US" dirty="0">
              <a:solidFill>
                <a:schemeClr val="tx1"/>
              </a:solidFill>
              <a:effectLst/>
              <a:highlight>
                <a:srgbClr val="FFFFFF"/>
              </a:highlight>
              <a:latin typeface="游ゴシック" panose="020B0400000000000000" pitchFamily="50" charset="-128"/>
              <a:ea typeface="游ゴシック" panose="020B0400000000000000" pitchFamily="50" charset="-128"/>
            </a:endParaRPr>
          </a:p>
        </p:txBody>
      </p:sp>
      <p:sp>
        <p:nvSpPr>
          <p:cNvPr id="23" name="平行四辺形 22">
            <a:extLst>
              <a:ext uri="{FF2B5EF4-FFF2-40B4-BE49-F238E27FC236}">
                <a16:creationId xmlns:a16="http://schemas.microsoft.com/office/drawing/2014/main" id="{E3CE8E9C-8548-9CC4-9922-EBAC60FFD0F8}"/>
              </a:ext>
            </a:extLst>
          </p:cNvPr>
          <p:cNvSpPr/>
          <p:nvPr/>
        </p:nvSpPr>
        <p:spPr>
          <a:xfrm>
            <a:off x="411012" y="684227"/>
            <a:ext cx="3625729" cy="202134"/>
          </a:xfrm>
          <a:prstGeom prst="parallelogram">
            <a:avLst>
              <a:gd name="adj" fmla="val 109706"/>
            </a:avLst>
          </a:prstGeom>
          <a:pattFill prst="wdUpDiag">
            <a:fgClr>
              <a:srgbClr val="FFFF00"/>
            </a:fgClr>
            <a:bgClr>
              <a:schemeClr val="bg2"/>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j-lt"/>
            </a:endParaRPr>
          </a:p>
        </p:txBody>
      </p:sp>
      <p:sp>
        <p:nvSpPr>
          <p:cNvPr id="26" name="Google Shape;32;p7">
            <a:extLst>
              <a:ext uri="{FF2B5EF4-FFF2-40B4-BE49-F238E27FC236}">
                <a16:creationId xmlns:a16="http://schemas.microsoft.com/office/drawing/2014/main" id="{1CECA706-CAFA-50D8-E839-051564E51C2E}"/>
              </a:ext>
            </a:extLst>
          </p:cNvPr>
          <p:cNvSpPr txBox="1"/>
          <p:nvPr/>
        </p:nvSpPr>
        <p:spPr>
          <a:xfrm>
            <a:off x="337440" y="391159"/>
            <a:ext cx="7577527" cy="902825"/>
          </a:xfrm>
          <a:prstGeom prst="rect">
            <a:avLst/>
          </a:prstGeom>
          <a:noFill/>
          <a:ln>
            <a:noFill/>
          </a:ln>
        </p:spPr>
        <p:txBody>
          <a:bodyPr spcFirstLastPara="1" wrap="square" lIns="98675" tIns="98675" rIns="98675" bIns="98675" anchor="t" anchorCtr="0">
            <a:noAutofit/>
          </a:bodyPr>
          <a:lstStyle/>
          <a:p>
            <a:pPr marL="0" marR="0" lvl="0" indent="0" rtl="0">
              <a:lnSpc>
                <a:spcPct val="100000"/>
              </a:lnSpc>
              <a:spcBef>
                <a:spcPts val="0"/>
              </a:spcBef>
              <a:spcAft>
                <a:spcPts val="0"/>
              </a:spcAft>
              <a:buClr>
                <a:srgbClr val="000000"/>
              </a:buClr>
              <a:buSzPts val="4000"/>
              <a:buFont typeface="Arial"/>
              <a:buNone/>
            </a:pPr>
            <a:r>
              <a:rPr lang="ja-JP" altLang="en-US" sz="2800" b="1" i="0" u="none" strike="noStrike" cap="none" dirty="0">
                <a:solidFill>
                  <a:srgbClr val="111111"/>
                </a:solidFill>
                <a:latin typeface="+mj-lt"/>
                <a:ea typeface="游ゴシック" panose="020B0400000000000000" pitchFamily="50" charset="-128"/>
                <a:sym typeface="Arial"/>
              </a:rPr>
              <a:t>男性の育児休業制度</a:t>
            </a:r>
            <a:endParaRPr sz="2800" b="1" i="0" u="none" strike="noStrike" cap="none" dirty="0">
              <a:solidFill>
                <a:srgbClr val="111111"/>
              </a:solidFill>
              <a:latin typeface="+mj-lt"/>
              <a:ea typeface="游ゴシック" panose="020B0400000000000000" pitchFamily="50" charset="-128"/>
              <a:sym typeface="Arial"/>
            </a:endParaRPr>
          </a:p>
        </p:txBody>
      </p:sp>
      <p:pic>
        <p:nvPicPr>
          <p:cNvPr id="1026" name="Picture 2">
            <a:extLst>
              <a:ext uri="{FF2B5EF4-FFF2-40B4-BE49-F238E27FC236}">
                <a16:creationId xmlns:a16="http://schemas.microsoft.com/office/drawing/2014/main" id="{F9992089-DDDC-32CE-E674-24D5D66C9E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3515" y="6058829"/>
            <a:ext cx="891452" cy="130865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EB4DD23-CF4C-C10D-FD09-CA7F6258AC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17059" y="6043180"/>
            <a:ext cx="982848" cy="1442822"/>
          </a:xfrm>
          <a:prstGeom prst="rect">
            <a:avLst/>
          </a:prstGeom>
          <a:noFill/>
          <a:extLst>
            <a:ext uri="{909E8E84-426E-40DD-AFC4-6F175D3DCCD1}">
              <a14:hiddenFill xmlns:a14="http://schemas.microsoft.com/office/drawing/2010/main">
                <a:solidFill>
                  <a:srgbClr val="FFFFFF"/>
                </a:solidFill>
              </a14:hiddenFill>
            </a:ext>
          </a:extLst>
        </p:spPr>
      </p:pic>
      <p:sp>
        <p:nvSpPr>
          <p:cNvPr id="45" name="平行四辺形 44">
            <a:extLst>
              <a:ext uri="{FF2B5EF4-FFF2-40B4-BE49-F238E27FC236}">
                <a16:creationId xmlns:a16="http://schemas.microsoft.com/office/drawing/2014/main" id="{A080CAB9-9DFE-A535-480C-D8CAEF8BB29A}"/>
              </a:ext>
            </a:extLst>
          </p:cNvPr>
          <p:cNvSpPr/>
          <p:nvPr/>
        </p:nvSpPr>
        <p:spPr>
          <a:xfrm>
            <a:off x="411012" y="5245952"/>
            <a:ext cx="7023134" cy="145359"/>
          </a:xfrm>
          <a:prstGeom prst="parallelogram">
            <a:avLst>
              <a:gd name="adj" fmla="val 109706"/>
            </a:avLst>
          </a:prstGeom>
          <a:pattFill prst="wdUpDiag">
            <a:fgClr>
              <a:srgbClr val="FFFF00"/>
            </a:fgClr>
            <a:bgClr>
              <a:schemeClr val="bg2"/>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mj-lt"/>
            </a:endParaRPr>
          </a:p>
        </p:txBody>
      </p:sp>
      <p:sp>
        <p:nvSpPr>
          <p:cNvPr id="47" name="テキスト ボックス 46">
            <a:extLst>
              <a:ext uri="{FF2B5EF4-FFF2-40B4-BE49-F238E27FC236}">
                <a16:creationId xmlns:a16="http://schemas.microsoft.com/office/drawing/2014/main" id="{837BCE7A-C1DD-9213-0FA9-3D4E2D02DBE9}"/>
              </a:ext>
            </a:extLst>
          </p:cNvPr>
          <p:cNvSpPr txBox="1"/>
          <p:nvPr/>
        </p:nvSpPr>
        <p:spPr>
          <a:xfrm>
            <a:off x="337439" y="5064369"/>
            <a:ext cx="7738541" cy="1661993"/>
          </a:xfrm>
          <a:prstGeom prst="rect">
            <a:avLst/>
          </a:prstGeom>
          <a:noFill/>
        </p:spPr>
        <p:txBody>
          <a:bodyPr wrap="square">
            <a:spAutoFit/>
          </a:bodyPr>
          <a:lstStyle/>
          <a:p>
            <a:pPr rtl="0">
              <a:spcBef>
                <a:spcPts val="0"/>
              </a:spcBef>
              <a:spcAft>
                <a:spcPts val="0"/>
              </a:spcAft>
            </a:pPr>
            <a:r>
              <a:rPr lang="ja-JP" altLang="en-US" sz="1600" b="0" i="0" dirty="0">
                <a:solidFill>
                  <a:srgbClr val="0D0D0D"/>
                </a:solidFill>
                <a:effectLst/>
                <a:latin typeface="+mj-lt"/>
                <a:ea typeface="游ゴシック" panose="020B0400000000000000" pitchFamily="50" charset="-128"/>
              </a:rPr>
              <a:t>男性従業員にとっての育児休業を取得する</a:t>
            </a:r>
            <a:r>
              <a:rPr lang="ja-JP" altLang="en-US" sz="1600" b="1" i="0" dirty="0">
                <a:solidFill>
                  <a:srgbClr val="D64A5A"/>
                </a:solidFill>
                <a:effectLst/>
                <a:latin typeface="+mj-lt"/>
                <a:ea typeface="游ゴシック" panose="020B0400000000000000" pitchFamily="50" charset="-128"/>
              </a:rPr>
              <a:t>メリット</a:t>
            </a:r>
            <a:r>
              <a:rPr lang="ja-JP" altLang="en-US" sz="1600" b="0" i="0" dirty="0">
                <a:solidFill>
                  <a:srgbClr val="0D0D0D"/>
                </a:solidFill>
                <a:effectLst/>
                <a:latin typeface="+mj-lt"/>
                <a:ea typeface="游ゴシック" panose="020B0400000000000000" pitchFamily="50" charset="-128"/>
              </a:rPr>
              <a:t>は多岐にわたります。</a:t>
            </a:r>
            <a:endParaRPr lang="en-US" altLang="ja-JP" sz="1600" b="0" i="0" dirty="0">
              <a:solidFill>
                <a:srgbClr val="0D0D0D"/>
              </a:solidFill>
              <a:effectLst/>
              <a:latin typeface="+mj-lt"/>
              <a:ea typeface="游ゴシック" panose="020B0400000000000000" pitchFamily="50" charset="-128"/>
            </a:endParaRPr>
          </a:p>
          <a:p>
            <a:pPr rtl="0">
              <a:spcBef>
                <a:spcPts val="0"/>
              </a:spcBef>
              <a:spcAft>
                <a:spcPts val="0"/>
              </a:spcAft>
            </a:pPr>
            <a:endParaRPr lang="en-US" altLang="ja-JP" sz="1600" b="0" i="0" dirty="0">
              <a:solidFill>
                <a:srgbClr val="0D0D0D"/>
              </a:solidFill>
              <a:effectLst/>
              <a:latin typeface="+mj-lt"/>
              <a:ea typeface="游ゴシック" panose="020B0400000000000000" pitchFamily="50" charset="-128"/>
            </a:endParaRPr>
          </a:p>
          <a:p>
            <a:pPr marL="285750" indent="-285750" rtl="0">
              <a:spcBef>
                <a:spcPts val="0"/>
              </a:spcBef>
              <a:spcAft>
                <a:spcPts val="0"/>
              </a:spcAft>
              <a:buClr>
                <a:schemeClr val="accent1"/>
              </a:buClr>
              <a:buFont typeface="Wingdings" panose="05000000000000000000" pitchFamily="2" charset="2"/>
              <a:buChar char="l"/>
            </a:pPr>
            <a:r>
              <a:rPr lang="ja-JP" altLang="en-US" b="0" i="0" dirty="0">
                <a:solidFill>
                  <a:srgbClr val="0D0D0D"/>
                </a:solidFill>
                <a:effectLst/>
                <a:latin typeface="+mj-lt"/>
                <a:ea typeface="游ゴシック" panose="020B0400000000000000" pitchFamily="50" charset="-128"/>
              </a:rPr>
              <a:t>夫婦で子育てを協力し、育児の大切さを理解する機会が増える</a:t>
            </a:r>
            <a:endParaRPr lang="en-US" altLang="ja-JP" dirty="0">
              <a:solidFill>
                <a:srgbClr val="0D0D0D"/>
              </a:solidFill>
              <a:latin typeface="+mj-lt"/>
              <a:ea typeface="游ゴシック" panose="020B0400000000000000" pitchFamily="50" charset="-128"/>
            </a:endParaRPr>
          </a:p>
          <a:p>
            <a:pPr marL="285750" indent="-285750" rtl="0">
              <a:spcBef>
                <a:spcPts val="0"/>
              </a:spcBef>
              <a:spcAft>
                <a:spcPts val="0"/>
              </a:spcAft>
              <a:buClr>
                <a:schemeClr val="accent1"/>
              </a:buClr>
              <a:buFont typeface="Wingdings" panose="05000000000000000000" pitchFamily="2" charset="2"/>
              <a:buChar char="l"/>
            </a:pPr>
            <a:r>
              <a:rPr lang="ja-JP" altLang="en-US" b="0" i="0" dirty="0">
                <a:solidFill>
                  <a:srgbClr val="0D0D0D"/>
                </a:solidFill>
                <a:effectLst/>
                <a:latin typeface="+mj-lt"/>
                <a:ea typeface="游ゴシック" panose="020B0400000000000000" pitchFamily="50" charset="-128"/>
              </a:rPr>
              <a:t>夫婦がお互いの職場環境や働き方に理解を深めることで、ワークライフバランスの考え方や築き方についても話し合うきっかけになる</a:t>
            </a:r>
            <a:endParaRPr lang="en-US" altLang="ja-JP" b="0" i="0" dirty="0">
              <a:solidFill>
                <a:srgbClr val="0D0D0D"/>
              </a:solidFill>
              <a:effectLst/>
              <a:latin typeface="+mj-lt"/>
              <a:ea typeface="游ゴシック" panose="020B0400000000000000" pitchFamily="50" charset="-128"/>
            </a:endParaRPr>
          </a:p>
          <a:p>
            <a:pPr marL="285750" indent="-285750" rtl="0">
              <a:spcBef>
                <a:spcPts val="0"/>
              </a:spcBef>
              <a:spcAft>
                <a:spcPts val="0"/>
              </a:spcAft>
              <a:buClr>
                <a:schemeClr val="accent1"/>
              </a:buClr>
              <a:buFont typeface="Wingdings" panose="05000000000000000000" pitchFamily="2" charset="2"/>
              <a:buChar char="l"/>
            </a:pPr>
            <a:r>
              <a:rPr lang="ja-JP" altLang="en-US" b="0" i="0" dirty="0">
                <a:solidFill>
                  <a:srgbClr val="0D0D0D"/>
                </a:solidFill>
                <a:effectLst/>
                <a:latin typeface="+mj-lt"/>
                <a:ea typeface="游ゴシック" panose="020B0400000000000000" pitchFamily="50" charset="-128"/>
              </a:rPr>
              <a:t>雇用保険加入者で一定の要件を満たしている場合、育児休業給付金や</a:t>
            </a:r>
            <a:endParaRPr lang="en-US" altLang="ja-JP" b="0" i="0" dirty="0">
              <a:solidFill>
                <a:srgbClr val="0D0D0D"/>
              </a:solidFill>
              <a:effectLst/>
              <a:latin typeface="+mj-lt"/>
              <a:ea typeface="游ゴシック" panose="020B0400000000000000" pitchFamily="50" charset="-128"/>
            </a:endParaRPr>
          </a:p>
          <a:p>
            <a:pPr rtl="0">
              <a:spcBef>
                <a:spcPts val="0"/>
              </a:spcBef>
              <a:spcAft>
                <a:spcPts val="0"/>
              </a:spcAft>
              <a:buClr>
                <a:schemeClr val="accent1"/>
              </a:buClr>
            </a:pPr>
            <a:r>
              <a:rPr lang="ja-JP" altLang="en-US" dirty="0">
                <a:solidFill>
                  <a:srgbClr val="0D0D0D"/>
                </a:solidFill>
                <a:latin typeface="+mj-lt"/>
                <a:ea typeface="游ゴシック" panose="020B0400000000000000" pitchFamily="50" charset="-128"/>
              </a:rPr>
              <a:t>      出生時育児休業給付金</a:t>
            </a:r>
            <a:r>
              <a:rPr lang="ja-JP" altLang="en-US" b="0" i="0" dirty="0">
                <a:solidFill>
                  <a:srgbClr val="0D0D0D"/>
                </a:solidFill>
                <a:effectLst/>
                <a:latin typeface="+mj-lt"/>
                <a:ea typeface="游ゴシック" panose="020B0400000000000000" pitchFamily="50" charset="-128"/>
              </a:rPr>
              <a:t>の支給を受けることができる　など</a:t>
            </a:r>
            <a:endParaRPr lang="en-US" altLang="ja-JP" b="0" i="0" dirty="0">
              <a:solidFill>
                <a:srgbClr val="0D0D0D"/>
              </a:solidFill>
              <a:effectLst/>
              <a:latin typeface="+mj-lt"/>
              <a:ea typeface="游ゴシック" panose="020B0400000000000000" pitchFamily="50"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7" name="平行四辺形 6">
            <a:extLst>
              <a:ext uri="{FF2B5EF4-FFF2-40B4-BE49-F238E27FC236}">
                <a16:creationId xmlns:a16="http://schemas.microsoft.com/office/drawing/2014/main" id="{07F47F39-64E9-E0E7-139A-31F10FE6DBE1}"/>
              </a:ext>
            </a:extLst>
          </p:cNvPr>
          <p:cNvSpPr/>
          <p:nvPr/>
        </p:nvSpPr>
        <p:spPr>
          <a:xfrm>
            <a:off x="544143" y="603096"/>
            <a:ext cx="8900000" cy="157342"/>
          </a:xfrm>
          <a:prstGeom prst="parallelogram">
            <a:avLst>
              <a:gd name="adj" fmla="val 109706"/>
            </a:avLst>
          </a:prstGeom>
          <a:pattFill prst="wdUpDiag">
            <a:fgClr>
              <a:srgbClr val="FFFF00"/>
            </a:fgClr>
            <a:bgClr>
              <a:schemeClr val="bg2"/>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 name="Google Shape;51;p9"/>
          <p:cNvSpPr txBox="1"/>
          <p:nvPr/>
        </p:nvSpPr>
        <p:spPr>
          <a:xfrm>
            <a:off x="549700" y="424082"/>
            <a:ext cx="9148850" cy="400069"/>
          </a:xfrm>
          <a:prstGeom prst="rect">
            <a:avLst/>
          </a:prstGeom>
          <a:noFill/>
          <a:ln>
            <a:noFill/>
          </a:ln>
        </p:spPr>
        <p:txBody>
          <a:bodyPr spcFirstLastPara="1" wrap="square" lIns="91425" tIns="45700" rIns="91425" bIns="45700" anchor="t" anchorCtr="0">
            <a:spAutoFit/>
          </a:bodyPr>
          <a:lstStyle/>
          <a:p>
            <a:pPr>
              <a:buSzPts val="4000"/>
            </a:pPr>
            <a:r>
              <a:rPr lang="ja-JP" altLang="en-US" sz="2000" dirty="0">
                <a:latin typeface="游ゴシック" panose="020B0400000000000000" pitchFamily="50" charset="-128"/>
                <a:ea typeface="游ゴシック" panose="020B0400000000000000" pitchFamily="50" charset="-128"/>
              </a:rPr>
              <a:t>産後パパ育休と育児休業の取得について</a:t>
            </a:r>
            <a:r>
              <a:rPr lang="en-US" altLang="ja-JP" sz="2000" b="1" dirty="0">
                <a:solidFill>
                  <a:srgbClr val="D64A5A"/>
                </a:solidFill>
                <a:latin typeface="游ゴシック" panose="020B0400000000000000" pitchFamily="50" charset="-128"/>
                <a:ea typeface="游ゴシック" panose="020B0400000000000000" pitchFamily="50" charset="-128"/>
              </a:rPr>
              <a:t>7</a:t>
            </a:r>
            <a:r>
              <a:rPr lang="ja-JP" altLang="en-US" sz="2000" b="1" dirty="0">
                <a:solidFill>
                  <a:srgbClr val="D64A5A"/>
                </a:solidFill>
                <a:latin typeface="游ゴシック" panose="020B0400000000000000" pitchFamily="50" charset="-128"/>
                <a:ea typeface="游ゴシック" panose="020B0400000000000000" pitchFamily="50" charset="-128"/>
              </a:rPr>
              <a:t>つの活用ケース</a:t>
            </a:r>
            <a:r>
              <a:rPr lang="ja-JP" altLang="en-US" sz="2000" dirty="0">
                <a:latin typeface="游ゴシック" panose="020B0400000000000000" pitchFamily="50" charset="-128"/>
                <a:ea typeface="游ゴシック" panose="020B0400000000000000" pitchFamily="50" charset="-128"/>
              </a:rPr>
              <a:t>をご紹介します。</a:t>
            </a:r>
            <a:endParaRPr lang="ja-JP" altLang="en-US" sz="2000" b="0" i="0" u="none" strike="noStrike" cap="none" dirty="0">
              <a:solidFill>
                <a:srgbClr val="1E2835"/>
              </a:solidFill>
              <a:latin typeface="游ゴシック" panose="020B0400000000000000" pitchFamily="50" charset="-128"/>
              <a:ea typeface="游ゴシック" panose="020B0400000000000000" pitchFamily="50" charset="-128"/>
              <a:sym typeface="Arial"/>
            </a:endParaRPr>
          </a:p>
        </p:txBody>
      </p:sp>
      <p:sp>
        <p:nvSpPr>
          <p:cNvPr id="80" name="Google Shape;46;p8">
            <a:extLst>
              <a:ext uri="{FF2B5EF4-FFF2-40B4-BE49-F238E27FC236}">
                <a16:creationId xmlns:a16="http://schemas.microsoft.com/office/drawing/2014/main" id="{82C1DB4B-321E-50BA-07F2-416913777695}"/>
              </a:ext>
            </a:extLst>
          </p:cNvPr>
          <p:cNvSpPr txBox="1"/>
          <p:nvPr/>
        </p:nvSpPr>
        <p:spPr>
          <a:xfrm>
            <a:off x="1222463" y="1075482"/>
            <a:ext cx="7956686" cy="3416279"/>
          </a:xfrm>
          <a:prstGeom prst="rect">
            <a:avLst/>
          </a:prstGeom>
          <a:noFill/>
          <a:ln>
            <a:noFill/>
          </a:ln>
        </p:spPr>
        <p:txBody>
          <a:bodyPr spcFirstLastPara="1" wrap="square" lIns="91425" tIns="45700" rIns="91425" bIns="45700" anchor="ctr" anchorCtr="0">
            <a:spAutoFit/>
          </a:bodyPr>
          <a:lstStyle/>
          <a:p>
            <a:pPr marR="0" lvl="0" algn="l" rtl="0">
              <a:lnSpc>
                <a:spcPct val="150000"/>
              </a:lnSpc>
              <a:spcBef>
                <a:spcPts val="0"/>
              </a:spcBef>
              <a:spcAft>
                <a:spcPts val="0"/>
              </a:spcAft>
              <a:buClr>
                <a:srgbClr val="000000"/>
              </a:buClr>
              <a:buSzPts val="2400"/>
            </a:pPr>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妻の出産直後の期間</a:t>
            </a:r>
            <a:endParaRPr lang="en-US" altLang="ja-JP" sz="18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lvl="0" algn="l" rtl="0">
              <a:lnSpc>
                <a:spcPct val="150000"/>
              </a:lnSpc>
              <a:spcBef>
                <a:spcPts val="0"/>
              </a:spcBef>
              <a:spcAft>
                <a:spcPts val="0"/>
              </a:spcAft>
              <a:buClr>
                <a:srgbClr val="000000"/>
              </a:buClr>
              <a:buSzPts val="2400"/>
            </a:pPr>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妻の出産・退院時や里帰り出産から自宅に戻った後</a:t>
            </a:r>
            <a:endParaRPr lang="en-US" altLang="ja-JP" sz="18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lvl="0" algn="l" rtl="0">
              <a:lnSpc>
                <a:spcPct val="150000"/>
              </a:lnSpc>
              <a:spcBef>
                <a:spcPts val="0"/>
              </a:spcBef>
              <a:spcAft>
                <a:spcPts val="0"/>
              </a:spcAft>
              <a:buClr>
                <a:srgbClr val="000000"/>
              </a:buClr>
              <a:buSzPts val="2400"/>
            </a:pPr>
            <a:r>
              <a:rPr lang="en-US" altLang="ja-JP" sz="1800"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回目は妻の出産・退院時、</a:t>
            </a:r>
            <a:r>
              <a:rPr lang="en-US" altLang="ja-JP" sz="1800"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回目は少し期間をあけて休業を分割取得</a:t>
            </a:r>
            <a:endParaRPr lang="en-US" altLang="ja-JP" sz="18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lvl="0" algn="l" rtl="0">
              <a:lnSpc>
                <a:spcPct val="150000"/>
              </a:lnSpc>
              <a:spcBef>
                <a:spcPts val="0"/>
              </a:spcBef>
              <a:spcAft>
                <a:spcPts val="0"/>
              </a:spcAft>
              <a:buClr>
                <a:srgbClr val="000000"/>
              </a:buClr>
              <a:buSzPts val="2400"/>
            </a:pPr>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妻の育児休業と同じタイミングで夫も育児休業を取得</a:t>
            </a:r>
            <a:endParaRPr lang="en-US" altLang="ja-JP" sz="18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lvl="0" algn="l" rtl="0">
              <a:lnSpc>
                <a:spcPct val="150000"/>
              </a:lnSpc>
              <a:spcBef>
                <a:spcPts val="0"/>
              </a:spcBef>
              <a:spcAft>
                <a:spcPts val="0"/>
              </a:spcAft>
              <a:buClr>
                <a:srgbClr val="000000"/>
              </a:buClr>
              <a:buSzPts val="2400"/>
            </a:pPr>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妻の出産・退院時と里帰り直後、さらに妻の復職時</a:t>
            </a:r>
            <a:endParaRPr lang="en-US" altLang="ja-JP" sz="1800" b="0" i="0" u="none" strike="noStrike" dirty="0">
              <a:solidFill>
                <a:srgbClr val="000000"/>
              </a:solidFill>
              <a:effectLst/>
              <a:latin typeface="游ゴシック" panose="020B0400000000000000" pitchFamily="50" charset="-128"/>
              <a:ea typeface="游ゴシック" panose="020B0400000000000000" pitchFamily="50" charset="-128"/>
            </a:endParaRPr>
          </a:p>
          <a:p>
            <a:pPr marR="0" lvl="0" algn="l" rtl="0">
              <a:lnSpc>
                <a:spcPct val="150000"/>
              </a:lnSpc>
              <a:spcBef>
                <a:spcPts val="0"/>
              </a:spcBef>
              <a:spcAft>
                <a:spcPts val="0"/>
              </a:spcAft>
              <a:buClr>
                <a:srgbClr val="000000"/>
              </a:buClr>
              <a:buSzPts val="2400"/>
            </a:pPr>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妻の出産・退院時と里帰り直後、さらに夫婦交互に育児休業を取得</a:t>
            </a:r>
            <a:endParaRPr lang="en-US" altLang="ja-JP" sz="1800" b="0" i="0" u="none" strike="noStrike" dirty="0">
              <a:solidFill>
                <a:srgbClr val="000000"/>
              </a:solidFill>
              <a:effectLst/>
              <a:latin typeface="游ゴシック" panose="020B0400000000000000" pitchFamily="50" charset="-128"/>
              <a:ea typeface="游ゴシック" panose="020B0400000000000000" pitchFamily="50" charset="-128"/>
            </a:endParaRPr>
          </a:p>
          <a:p>
            <a:pPr>
              <a:lnSpc>
                <a:spcPct val="150000"/>
              </a:lnSpc>
              <a:buSzPts val="2400"/>
            </a:pPr>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出生直後、妻の早期復職の希望により育児休業を夫にバトンタッチ。</a:t>
            </a:r>
            <a:endParaRPr lang="en-US" altLang="ja-JP" sz="1800" b="0" i="0" u="none" strike="noStrike" dirty="0">
              <a:solidFill>
                <a:srgbClr val="000000"/>
              </a:solidFill>
              <a:effectLst/>
              <a:latin typeface="游ゴシック" panose="020B0400000000000000" pitchFamily="50" charset="-128"/>
              <a:ea typeface="游ゴシック" panose="020B0400000000000000" pitchFamily="50" charset="-128"/>
            </a:endParaRPr>
          </a:p>
          <a:p>
            <a:pPr>
              <a:lnSpc>
                <a:spcPct val="150000"/>
              </a:lnSpc>
              <a:buSzPts val="2400"/>
            </a:pPr>
            <a:r>
              <a:rPr lang="ja-JP" altLang="en-US" sz="1800" b="0" i="0" u="none" strike="noStrike" dirty="0">
                <a:solidFill>
                  <a:srgbClr val="000000"/>
                </a:solidFill>
                <a:effectLst/>
                <a:latin typeface="游ゴシック" panose="020B0400000000000000" pitchFamily="50" charset="-128"/>
                <a:ea typeface="游ゴシック" panose="020B0400000000000000" pitchFamily="50" charset="-128"/>
              </a:rPr>
              <a:t>さらに保育所に入所できない期間は夫婦交互に育児休業を取得</a:t>
            </a:r>
            <a:endParaRPr lang="ja-JP" altLang="en-US" sz="1800" b="0" i="0" u="none" strike="noStrike" cap="none" dirty="0">
              <a:solidFill>
                <a:srgbClr val="1E2835"/>
              </a:solidFill>
              <a:latin typeface="游ゴシック" panose="020B0400000000000000" pitchFamily="50" charset="-128"/>
              <a:ea typeface="游ゴシック" panose="020B0400000000000000" pitchFamily="50" charset="-128"/>
              <a:sym typeface="Arial"/>
            </a:endParaRPr>
          </a:p>
        </p:txBody>
      </p:sp>
      <p:sp>
        <p:nvSpPr>
          <p:cNvPr id="85" name="吹き出し: 円形 84">
            <a:extLst>
              <a:ext uri="{FF2B5EF4-FFF2-40B4-BE49-F238E27FC236}">
                <a16:creationId xmlns:a16="http://schemas.microsoft.com/office/drawing/2014/main" id="{54A72F2A-896B-903C-9B81-A146FC1B8FE5}"/>
              </a:ext>
            </a:extLst>
          </p:cNvPr>
          <p:cNvSpPr/>
          <p:nvPr/>
        </p:nvSpPr>
        <p:spPr>
          <a:xfrm>
            <a:off x="877857" y="1254660"/>
            <a:ext cx="294505" cy="245096"/>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bg2"/>
                </a:solidFill>
                <a:latin typeface="游ゴシック" panose="020B0400000000000000" pitchFamily="50" charset="-128"/>
                <a:ea typeface="游ゴシック" panose="020B0400000000000000" pitchFamily="50" charset="-128"/>
              </a:rPr>
              <a:t>1</a:t>
            </a:r>
            <a:endParaRPr kumimoji="1" lang="ja-JP" altLang="en-US" sz="1000" b="1" dirty="0">
              <a:solidFill>
                <a:schemeClr val="bg2"/>
              </a:solidFill>
              <a:latin typeface="游ゴシック" panose="020B0400000000000000" pitchFamily="50" charset="-128"/>
              <a:ea typeface="游ゴシック" panose="020B0400000000000000" pitchFamily="50" charset="-128"/>
            </a:endParaRPr>
          </a:p>
        </p:txBody>
      </p:sp>
      <p:sp>
        <p:nvSpPr>
          <p:cNvPr id="86" name="吹き出し: 円形 85">
            <a:extLst>
              <a:ext uri="{FF2B5EF4-FFF2-40B4-BE49-F238E27FC236}">
                <a16:creationId xmlns:a16="http://schemas.microsoft.com/office/drawing/2014/main" id="{91085733-2447-05C4-160A-D81006345E2F}"/>
              </a:ext>
            </a:extLst>
          </p:cNvPr>
          <p:cNvSpPr/>
          <p:nvPr/>
        </p:nvSpPr>
        <p:spPr>
          <a:xfrm>
            <a:off x="877857" y="1666807"/>
            <a:ext cx="294505" cy="245096"/>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bg2"/>
                </a:solidFill>
                <a:latin typeface="游ゴシック" panose="020B0400000000000000" pitchFamily="50" charset="-128"/>
                <a:ea typeface="游ゴシック" panose="020B0400000000000000" pitchFamily="50" charset="-128"/>
              </a:rPr>
              <a:t>2</a:t>
            </a:r>
            <a:endParaRPr kumimoji="1" lang="ja-JP" altLang="en-US" sz="1000" b="1" dirty="0">
              <a:solidFill>
                <a:schemeClr val="bg2"/>
              </a:solidFill>
              <a:latin typeface="游ゴシック" panose="020B0400000000000000" pitchFamily="50" charset="-128"/>
              <a:ea typeface="游ゴシック" panose="020B0400000000000000" pitchFamily="50" charset="-128"/>
            </a:endParaRPr>
          </a:p>
        </p:txBody>
      </p:sp>
      <p:sp>
        <p:nvSpPr>
          <p:cNvPr id="87" name="吹き出し: 円形 86">
            <a:extLst>
              <a:ext uri="{FF2B5EF4-FFF2-40B4-BE49-F238E27FC236}">
                <a16:creationId xmlns:a16="http://schemas.microsoft.com/office/drawing/2014/main" id="{51125876-4174-E9D1-08DD-CBB86FB36D27}"/>
              </a:ext>
            </a:extLst>
          </p:cNvPr>
          <p:cNvSpPr/>
          <p:nvPr/>
        </p:nvSpPr>
        <p:spPr>
          <a:xfrm>
            <a:off x="877857" y="2068536"/>
            <a:ext cx="294505" cy="245096"/>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bg2"/>
                </a:solidFill>
                <a:latin typeface="游ゴシック" panose="020B0400000000000000" pitchFamily="50" charset="-128"/>
                <a:ea typeface="游ゴシック" panose="020B0400000000000000" pitchFamily="50" charset="-128"/>
              </a:rPr>
              <a:t>3</a:t>
            </a:r>
            <a:endParaRPr kumimoji="1" lang="ja-JP" altLang="en-US" sz="1000" b="1" dirty="0">
              <a:solidFill>
                <a:schemeClr val="bg2"/>
              </a:solidFill>
              <a:latin typeface="游ゴシック" panose="020B0400000000000000" pitchFamily="50" charset="-128"/>
              <a:ea typeface="游ゴシック" panose="020B0400000000000000" pitchFamily="50" charset="-128"/>
            </a:endParaRPr>
          </a:p>
        </p:txBody>
      </p:sp>
      <p:sp>
        <p:nvSpPr>
          <p:cNvPr id="88" name="吹き出し: 円形 87">
            <a:extLst>
              <a:ext uri="{FF2B5EF4-FFF2-40B4-BE49-F238E27FC236}">
                <a16:creationId xmlns:a16="http://schemas.microsoft.com/office/drawing/2014/main" id="{B2B40456-02BF-1621-F819-E1A9356E6C3C}"/>
              </a:ext>
            </a:extLst>
          </p:cNvPr>
          <p:cNvSpPr/>
          <p:nvPr/>
        </p:nvSpPr>
        <p:spPr>
          <a:xfrm>
            <a:off x="877857" y="2497335"/>
            <a:ext cx="294505" cy="245096"/>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bg2"/>
                </a:solidFill>
                <a:latin typeface="游ゴシック" panose="020B0400000000000000" pitchFamily="50" charset="-128"/>
                <a:ea typeface="游ゴシック" panose="020B0400000000000000" pitchFamily="50" charset="-128"/>
              </a:rPr>
              <a:t>4</a:t>
            </a:r>
            <a:endParaRPr kumimoji="1" lang="ja-JP" altLang="en-US" sz="1000" b="1" dirty="0">
              <a:solidFill>
                <a:schemeClr val="bg2"/>
              </a:solidFill>
              <a:latin typeface="游ゴシック" panose="020B0400000000000000" pitchFamily="50" charset="-128"/>
              <a:ea typeface="游ゴシック" panose="020B0400000000000000" pitchFamily="50" charset="-128"/>
            </a:endParaRPr>
          </a:p>
        </p:txBody>
      </p:sp>
      <p:sp>
        <p:nvSpPr>
          <p:cNvPr id="89" name="吹き出し: 円形 88">
            <a:extLst>
              <a:ext uri="{FF2B5EF4-FFF2-40B4-BE49-F238E27FC236}">
                <a16:creationId xmlns:a16="http://schemas.microsoft.com/office/drawing/2014/main" id="{41E6444E-6B1C-12E1-C66A-E63321E75B83}"/>
              </a:ext>
            </a:extLst>
          </p:cNvPr>
          <p:cNvSpPr/>
          <p:nvPr/>
        </p:nvSpPr>
        <p:spPr>
          <a:xfrm>
            <a:off x="877857" y="2892826"/>
            <a:ext cx="294505" cy="245096"/>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bg2"/>
                </a:solidFill>
                <a:latin typeface="游ゴシック" panose="020B0400000000000000" pitchFamily="50" charset="-128"/>
                <a:ea typeface="游ゴシック" panose="020B0400000000000000" pitchFamily="50" charset="-128"/>
              </a:rPr>
              <a:t>5</a:t>
            </a:r>
            <a:endParaRPr kumimoji="1" lang="ja-JP" altLang="en-US" sz="1000" b="1" dirty="0">
              <a:solidFill>
                <a:schemeClr val="bg2"/>
              </a:solidFill>
              <a:latin typeface="游ゴシック" panose="020B0400000000000000" pitchFamily="50" charset="-128"/>
              <a:ea typeface="游ゴシック" panose="020B0400000000000000" pitchFamily="50" charset="-128"/>
            </a:endParaRPr>
          </a:p>
        </p:txBody>
      </p:sp>
      <p:sp>
        <p:nvSpPr>
          <p:cNvPr id="90" name="吹き出し: 円形 89">
            <a:extLst>
              <a:ext uri="{FF2B5EF4-FFF2-40B4-BE49-F238E27FC236}">
                <a16:creationId xmlns:a16="http://schemas.microsoft.com/office/drawing/2014/main" id="{3B8178A3-99F1-86A6-A63B-37BC1F167F29}"/>
              </a:ext>
            </a:extLst>
          </p:cNvPr>
          <p:cNvSpPr/>
          <p:nvPr/>
        </p:nvSpPr>
        <p:spPr>
          <a:xfrm>
            <a:off x="877857" y="3304973"/>
            <a:ext cx="294505" cy="245096"/>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bg2"/>
                </a:solidFill>
                <a:latin typeface="游ゴシック" panose="020B0400000000000000" pitchFamily="50" charset="-128"/>
                <a:ea typeface="游ゴシック" panose="020B0400000000000000" pitchFamily="50" charset="-128"/>
              </a:rPr>
              <a:t>6</a:t>
            </a:r>
            <a:endParaRPr kumimoji="1" lang="ja-JP" altLang="en-US" sz="1000" b="1" dirty="0">
              <a:solidFill>
                <a:schemeClr val="bg2"/>
              </a:solidFill>
              <a:latin typeface="游ゴシック" panose="020B0400000000000000" pitchFamily="50" charset="-128"/>
              <a:ea typeface="游ゴシック" panose="020B0400000000000000" pitchFamily="50" charset="-128"/>
            </a:endParaRPr>
          </a:p>
        </p:txBody>
      </p:sp>
      <p:sp>
        <p:nvSpPr>
          <p:cNvPr id="91" name="吹き出し: 円形 90">
            <a:extLst>
              <a:ext uri="{FF2B5EF4-FFF2-40B4-BE49-F238E27FC236}">
                <a16:creationId xmlns:a16="http://schemas.microsoft.com/office/drawing/2014/main" id="{03BC402F-1250-6D2A-10DA-C4B747ACBFD4}"/>
              </a:ext>
            </a:extLst>
          </p:cNvPr>
          <p:cNvSpPr/>
          <p:nvPr/>
        </p:nvSpPr>
        <p:spPr>
          <a:xfrm>
            <a:off x="877857" y="3717120"/>
            <a:ext cx="294505" cy="245096"/>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200" b="1" dirty="0">
                <a:solidFill>
                  <a:schemeClr val="bg2"/>
                </a:solidFill>
                <a:latin typeface="游ゴシック" panose="020B0400000000000000" pitchFamily="50" charset="-128"/>
                <a:ea typeface="游ゴシック" panose="020B0400000000000000" pitchFamily="50" charset="-128"/>
              </a:rPr>
              <a:t>7</a:t>
            </a:r>
            <a:endParaRPr kumimoji="1" lang="ja-JP" altLang="en-US" sz="1000" b="1" dirty="0">
              <a:solidFill>
                <a:schemeClr val="bg2"/>
              </a:solidFill>
              <a:latin typeface="游ゴシック" panose="020B0400000000000000" pitchFamily="50" charset="-128"/>
              <a:ea typeface="游ゴシック" panose="020B0400000000000000" pitchFamily="50" charset="-128"/>
            </a:endParaRPr>
          </a:p>
        </p:txBody>
      </p:sp>
      <p:pic>
        <p:nvPicPr>
          <p:cNvPr id="2050" name="Picture 2">
            <a:extLst>
              <a:ext uri="{FF2B5EF4-FFF2-40B4-BE49-F238E27FC236}">
                <a16:creationId xmlns:a16="http://schemas.microsoft.com/office/drawing/2014/main" id="{F5DF014B-643D-D4B9-4B4F-CDDE716AC3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53136" y="3618121"/>
            <a:ext cx="1421352" cy="1167786"/>
          </a:xfrm>
          <a:prstGeom prst="rect">
            <a:avLst/>
          </a:prstGeom>
          <a:noFill/>
          <a:extLst>
            <a:ext uri="{909E8E84-426E-40DD-AFC4-6F175D3DCCD1}">
              <a14:hiddenFill xmlns:a14="http://schemas.microsoft.com/office/drawing/2010/main">
                <a:solidFill>
                  <a:srgbClr val="FFFFFF"/>
                </a:solidFill>
              </a14:hiddenFill>
            </a:ext>
          </a:extLst>
        </p:spPr>
      </p:pic>
      <p:sp>
        <p:nvSpPr>
          <p:cNvPr id="95" name="テキスト ボックス 94">
            <a:extLst>
              <a:ext uri="{FF2B5EF4-FFF2-40B4-BE49-F238E27FC236}">
                <a16:creationId xmlns:a16="http://schemas.microsoft.com/office/drawing/2014/main" id="{FEFABFD1-F2A2-FCB6-AD54-CA1FFCD0CAAE}"/>
              </a:ext>
            </a:extLst>
          </p:cNvPr>
          <p:cNvSpPr txBox="1"/>
          <p:nvPr/>
        </p:nvSpPr>
        <p:spPr>
          <a:xfrm>
            <a:off x="772197" y="5151916"/>
            <a:ext cx="9408585" cy="1986378"/>
          </a:xfrm>
          <a:prstGeom prst="rect">
            <a:avLst/>
          </a:prstGeom>
          <a:noFill/>
        </p:spPr>
        <p:txBody>
          <a:bodyPr wrap="square">
            <a:spAutoFit/>
          </a:bodyPr>
          <a:lstStyle/>
          <a:p>
            <a:pPr rtl="0">
              <a:lnSpc>
                <a:spcPts val="2500"/>
              </a:lnSpc>
              <a:spcBef>
                <a:spcPts val="0"/>
              </a:spcBef>
              <a:spcAft>
                <a:spcPts val="0"/>
              </a:spcAft>
            </a:pPr>
            <a:r>
              <a:rPr lang="ja-JP" altLang="en-US" b="0" i="0" dirty="0">
                <a:solidFill>
                  <a:srgbClr val="0D0D0D"/>
                </a:solidFill>
                <a:effectLst/>
                <a:latin typeface="游ゴシック" panose="020B0400000000000000" pitchFamily="50" charset="-128"/>
                <a:ea typeface="游ゴシック" panose="020B0400000000000000" pitchFamily="50" charset="-128"/>
              </a:rPr>
              <a:t>育児休業を活用する男性は少しずつですが増えています。</a:t>
            </a:r>
            <a:endParaRPr lang="en-US" altLang="ja-JP" b="0" i="0" dirty="0">
              <a:solidFill>
                <a:srgbClr val="0D0D0D"/>
              </a:solidFill>
              <a:effectLst/>
              <a:latin typeface="游ゴシック" panose="020B0400000000000000" pitchFamily="50" charset="-128"/>
              <a:ea typeface="游ゴシック" panose="020B0400000000000000" pitchFamily="50" charset="-128"/>
            </a:endParaRPr>
          </a:p>
          <a:p>
            <a:pPr rtl="0">
              <a:lnSpc>
                <a:spcPts val="2500"/>
              </a:lnSpc>
              <a:spcBef>
                <a:spcPts val="0"/>
              </a:spcBef>
              <a:spcAft>
                <a:spcPts val="0"/>
              </a:spcAft>
            </a:pPr>
            <a:r>
              <a:rPr lang="ja-JP" altLang="en-US" b="0" i="0" dirty="0">
                <a:solidFill>
                  <a:srgbClr val="0D0D0D"/>
                </a:solidFill>
                <a:effectLst/>
                <a:latin typeface="游ゴシック" panose="020B0400000000000000" pitchFamily="50" charset="-128"/>
                <a:ea typeface="游ゴシック" panose="020B0400000000000000" pitchFamily="50" charset="-128"/>
              </a:rPr>
              <a:t>次のページから紹介する育児に関する休業制度の活用ケースを参考に、ご家庭で仕事と家庭の両立について</a:t>
            </a:r>
            <a:r>
              <a:rPr lang="ja-JP" altLang="en-US" dirty="0">
                <a:solidFill>
                  <a:srgbClr val="0D0D0D"/>
                </a:solidFill>
                <a:latin typeface="游ゴシック" panose="020B0400000000000000" pitchFamily="50" charset="-128"/>
                <a:ea typeface="游ゴシック" panose="020B0400000000000000" pitchFamily="50" charset="-128"/>
              </a:rPr>
              <a:t>話し合い</a:t>
            </a:r>
            <a:r>
              <a:rPr lang="ja-JP" altLang="en-US" b="0" i="0" dirty="0">
                <a:solidFill>
                  <a:srgbClr val="0D0D0D"/>
                </a:solidFill>
                <a:effectLst/>
                <a:latin typeface="游ゴシック" panose="020B0400000000000000" pitchFamily="50" charset="-128"/>
                <a:ea typeface="游ゴシック" panose="020B0400000000000000" pitchFamily="50" charset="-128"/>
              </a:rPr>
              <a:t>、会社に各育児休業制度の取得の意向を「育児休業等取得の意向確認書」でお知らせください。</a:t>
            </a:r>
            <a:endParaRPr lang="en-US" altLang="ja-JP" b="0" i="0" dirty="0">
              <a:solidFill>
                <a:srgbClr val="0D0D0D"/>
              </a:solidFill>
              <a:effectLst/>
              <a:latin typeface="游ゴシック" panose="020B0400000000000000" pitchFamily="50" charset="-128"/>
              <a:ea typeface="游ゴシック" panose="020B0400000000000000" pitchFamily="50" charset="-128"/>
            </a:endParaRPr>
          </a:p>
          <a:p>
            <a:pPr rtl="0">
              <a:lnSpc>
                <a:spcPts val="2500"/>
              </a:lnSpc>
              <a:spcBef>
                <a:spcPts val="0"/>
              </a:spcBef>
              <a:spcAft>
                <a:spcPts val="0"/>
              </a:spcAft>
            </a:pPr>
            <a:r>
              <a:rPr lang="ja-JP" altLang="en-US" b="1" dirty="0">
                <a:solidFill>
                  <a:srgbClr val="0D0D0D"/>
                </a:solidFill>
                <a:effectLst/>
                <a:latin typeface="游ゴシック" panose="020B0400000000000000" pitchFamily="50" charset="-128"/>
                <a:ea typeface="游ゴシック" panose="020B0400000000000000" pitchFamily="50" charset="-128"/>
              </a:rPr>
              <a:t>提出期限 ： 〇月〇日　提出先・問い合わせ先：〇〇課　担当〇〇〇〇</a:t>
            </a:r>
            <a:endParaRPr lang="en-US" altLang="ja-JP" b="1" dirty="0">
              <a:solidFill>
                <a:srgbClr val="0D0D0D"/>
              </a:solidFill>
              <a:effectLst/>
              <a:latin typeface="游ゴシック" panose="020B0400000000000000" pitchFamily="50" charset="-128"/>
              <a:ea typeface="游ゴシック" panose="020B0400000000000000" pitchFamily="50" charset="-128"/>
            </a:endParaRPr>
          </a:p>
          <a:p>
            <a:pPr rtl="0">
              <a:lnSpc>
                <a:spcPts val="2500"/>
              </a:lnSpc>
              <a:spcBef>
                <a:spcPts val="0"/>
              </a:spcBef>
              <a:spcAft>
                <a:spcPts val="0"/>
              </a:spcAft>
            </a:pPr>
            <a:endParaRPr lang="en-US" altLang="ja-JP" dirty="0">
              <a:solidFill>
                <a:srgbClr val="0D0D0D"/>
              </a:solidFill>
              <a:effectLst/>
              <a:latin typeface="游ゴシック" panose="020B0400000000000000" pitchFamily="50" charset="-128"/>
              <a:ea typeface="游ゴシック" panose="020B0400000000000000" pitchFamily="50" charset="-128"/>
            </a:endParaRPr>
          </a:p>
          <a:p>
            <a:pPr rtl="0">
              <a:lnSpc>
                <a:spcPts val="2500"/>
              </a:lnSpc>
              <a:spcBef>
                <a:spcPts val="0"/>
              </a:spcBef>
              <a:spcAft>
                <a:spcPts val="0"/>
              </a:spcAft>
            </a:pPr>
            <a:r>
              <a:rPr lang="ja-JP" altLang="en-US" dirty="0">
                <a:solidFill>
                  <a:srgbClr val="0D0D0D"/>
                </a:solidFill>
                <a:effectLst/>
                <a:latin typeface="游ゴシック" panose="020B0400000000000000" pitchFamily="50" charset="-128"/>
                <a:ea typeface="游ゴシック" panose="020B0400000000000000" pitchFamily="50" charset="-128"/>
              </a:rPr>
              <a:t>取得の意向をもとに、会社や上司と休業や働き方について面談を行いましょう。</a:t>
            </a:r>
            <a:endParaRPr lang="ja-JP" altLang="en-US" dirty="0">
              <a:effectLst/>
              <a:latin typeface="游ゴシック" panose="020B0400000000000000" pitchFamily="50" charset="-128"/>
              <a:ea typeface="游ゴシック" panose="020B0400000000000000" pitchFamily="50" charset="-128"/>
            </a:endParaRPr>
          </a:p>
        </p:txBody>
      </p:sp>
      <p:cxnSp>
        <p:nvCxnSpPr>
          <p:cNvPr id="96" name="Google Shape;98;p1">
            <a:extLst>
              <a:ext uri="{FF2B5EF4-FFF2-40B4-BE49-F238E27FC236}">
                <a16:creationId xmlns:a16="http://schemas.microsoft.com/office/drawing/2014/main" id="{8A82143B-D4F7-5368-5AFE-F61757ED5DF5}"/>
              </a:ext>
            </a:extLst>
          </p:cNvPr>
          <p:cNvCxnSpPr>
            <a:cxnSpLocks/>
          </p:cNvCxnSpPr>
          <p:nvPr/>
        </p:nvCxnSpPr>
        <p:spPr>
          <a:xfrm>
            <a:off x="772197" y="5499040"/>
            <a:ext cx="9179877" cy="0"/>
          </a:xfrm>
          <a:prstGeom prst="straightConnector1">
            <a:avLst/>
          </a:prstGeom>
          <a:noFill/>
          <a:ln w="9525" cap="flat" cmpd="sng">
            <a:solidFill>
              <a:srgbClr val="3F5C8D"/>
            </a:solidFill>
            <a:prstDash val="dash"/>
            <a:round/>
            <a:headEnd type="none" w="sm" len="sm"/>
            <a:tailEnd type="none" w="sm" len="sm"/>
          </a:ln>
        </p:spPr>
      </p:cxnSp>
      <p:cxnSp>
        <p:nvCxnSpPr>
          <p:cNvPr id="97" name="Google Shape;99;p1">
            <a:extLst>
              <a:ext uri="{FF2B5EF4-FFF2-40B4-BE49-F238E27FC236}">
                <a16:creationId xmlns:a16="http://schemas.microsoft.com/office/drawing/2014/main" id="{017598D9-1775-C383-3F18-438A6B8B2CCD}"/>
              </a:ext>
            </a:extLst>
          </p:cNvPr>
          <p:cNvCxnSpPr>
            <a:cxnSpLocks/>
          </p:cNvCxnSpPr>
          <p:nvPr/>
        </p:nvCxnSpPr>
        <p:spPr>
          <a:xfrm>
            <a:off x="772197" y="5828210"/>
            <a:ext cx="9203907" cy="0"/>
          </a:xfrm>
          <a:prstGeom prst="straightConnector1">
            <a:avLst/>
          </a:prstGeom>
          <a:noFill/>
          <a:ln w="9525" cap="flat" cmpd="sng">
            <a:solidFill>
              <a:srgbClr val="3F5C8D"/>
            </a:solidFill>
            <a:prstDash val="dash"/>
            <a:round/>
            <a:headEnd type="none" w="sm" len="sm"/>
            <a:tailEnd type="none" w="sm" len="sm"/>
          </a:ln>
        </p:spPr>
      </p:cxnSp>
      <p:cxnSp>
        <p:nvCxnSpPr>
          <p:cNvPr id="98" name="Google Shape;100;p1">
            <a:extLst>
              <a:ext uri="{FF2B5EF4-FFF2-40B4-BE49-F238E27FC236}">
                <a16:creationId xmlns:a16="http://schemas.microsoft.com/office/drawing/2014/main" id="{43A65CA0-266C-3E4A-0420-40FDD2EB4A32}"/>
              </a:ext>
            </a:extLst>
          </p:cNvPr>
          <p:cNvCxnSpPr>
            <a:cxnSpLocks/>
          </p:cNvCxnSpPr>
          <p:nvPr/>
        </p:nvCxnSpPr>
        <p:spPr>
          <a:xfrm>
            <a:off x="772197" y="6143255"/>
            <a:ext cx="9203907" cy="0"/>
          </a:xfrm>
          <a:prstGeom prst="straightConnector1">
            <a:avLst/>
          </a:prstGeom>
          <a:noFill/>
          <a:ln w="9525" cap="flat" cmpd="sng">
            <a:solidFill>
              <a:srgbClr val="3F5C8D"/>
            </a:solidFill>
            <a:prstDash val="dash"/>
            <a:round/>
            <a:headEnd type="none" w="sm" len="sm"/>
            <a:tailEnd type="none" w="sm" len="sm"/>
          </a:ln>
        </p:spPr>
      </p:cxnSp>
      <p:cxnSp>
        <p:nvCxnSpPr>
          <p:cNvPr id="99" name="Google Shape;101;p1">
            <a:extLst>
              <a:ext uri="{FF2B5EF4-FFF2-40B4-BE49-F238E27FC236}">
                <a16:creationId xmlns:a16="http://schemas.microsoft.com/office/drawing/2014/main" id="{20214C4A-9857-2A8A-779B-39A7D2F9134A}"/>
              </a:ext>
            </a:extLst>
          </p:cNvPr>
          <p:cNvCxnSpPr>
            <a:cxnSpLocks/>
          </p:cNvCxnSpPr>
          <p:nvPr/>
        </p:nvCxnSpPr>
        <p:spPr>
          <a:xfrm>
            <a:off x="772197" y="6458300"/>
            <a:ext cx="9179877" cy="0"/>
          </a:xfrm>
          <a:prstGeom prst="straightConnector1">
            <a:avLst/>
          </a:prstGeom>
          <a:noFill/>
          <a:ln w="9525" cap="flat" cmpd="sng">
            <a:solidFill>
              <a:srgbClr val="3F5C8D"/>
            </a:solidFill>
            <a:prstDash val="dash"/>
            <a:round/>
            <a:headEnd type="none" w="sm" len="sm"/>
            <a:tailEnd type="none" w="sm" len="sm"/>
          </a:ln>
        </p:spPr>
      </p:cxnSp>
      <p:cxnSp>
        <p:nvCxnSpPr>
          <p:cNvPr id="100" name="Google Shape;101;p1">
            <a:extLst>
              <a:ext uri="{FF2B5EF4-FFF2-40B4-BE49-F238E27FC236}">
                <a16:creationId xmlns:a16="http://schemas.microsoft.com/office/drawing/2014/main" id="{319BCE8C-EE0E-96AA-8C23-D75752209A35}"/>
              </a:ext>
            </a:extLst>
          </p:cNvPr>
          <p:cNvCxnSpPr>
            <a:cxnSpLocks/>
          </p:cNvCxnSpPr>
          <p:nvPr/>
        </p:nvCxnSpPr>
        <p:spPr>
          <a:xfrm>
            <a:off x="772197" y="6785996"/>
            <a:ext cx="9185194" cy="0"/>
          </a:xfrm>
          <a:prstGeom prst="straightConnector1">
            <a:avLst/>
          </a:prstGeom>
          <a:noFill/>
          <a:ln w="9525" cap="flat" cmpd="sng">
            <a:solidFill>
              <a:srgbClr val="3F5C8D"/>
            </a:solidFill>
            <a:prstDash val="dash"/>
            <a:round/>
            <a:headEnd type="none" w="sm" len="sm"/>
            <a:tailEnd type="none" w="sm" len="sm"/>
          </a:ln>
        </p:spPr>
      </p:cxnSp>
      <p:cxnSp>
        <p:nvCxnSpPr>
          <p:cNvPr id="2078" name="Google Shape;101;p1">
            <a:extLst>
              <a:ext uri="{FF2B5EF4-FFF2-40B4-BE49-F238E27FC236}">
                <a16:creationId xmlns:a16="http://schemas.microsoft.com/office/drawing/2014/main" id="{68528D78-E1AA-F6D5-3B62-81197A909DD4}"/>
              </a:ext>
            </a:extLst>
          </p:cNvPr>
          <p:cNvCxnSpPr>
            <a:cxnSpLocks/>
          </p:cNvCxnSpPr>
          <p:nvPr/>
        </p:nvCxnSpPr>
        <p:spPr>
          <a:xfrm>
            <a:off x="772197" y="7104973"/>
            <a:ext cx="9185194" cy="0"/>
          </a:xfrm>
          <a:prstGeom prst="straightConnector1">
            <a:avLst/>
          </a:prstGeom>
          <a:noFill/>
          <a:ln w="9525" cap="flat" cmpd="sng">
            <a:solidFill>
              <a:srgbClr val="3F5C8D"/>
            </a:solidFill>
            <a:prstDash val="dash"/>
            <a:round/>
            <a:headEnd type="none" w="sm" len="sm"/>
            <a:tailEnd type="none" w="sm" len="sm"/>
          </a:ln>
        </p:spPr>
      </p:cxnSp>
    </p:spTree>
    <p:extLst>
      <p:ext uri="{BB962C8B-B14F-4D97-AF65-F5344CB8AC3E}">
        <p14:creationId xmlns:p14="http://schemas.microsoft.com/office/powerpoint/2010/main" val="34263590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82" name="Google Shape;406;g28a08eb8ed0_0_984">
            <a:extLst>
              <a:ext uri="{FF2B5EF4-FFF2-40B4-BE49-F238E27FC236}">
                <a16:creationId xmlns:a16="http://schemas.microsoft.com/office/drawing/2014/main" id="{A72BDD5D-BAD9-DA33-CFD3-6C771AF7F6A1}"/>
              </a:ext>
            </a:extLst>
          </p:cNvPr>
          <p:cNvSpPr/>
          <p:nvPr/>
        </p:nvSpPr>
        <p:spPr>
          <a:xfrm>
            <a:off x="567988" y="4754013"/>
            <a:ext cx="9524788" cy="2156847"/>
          </a:xfrm>
          <a:prstGeom prst="round2SameRect">
            <a:avLst>
              <a:gd name="adj1" fmla="val 0"/>
              <a:gd name="adj2" fmla="val 4831"/>
            </a:avLst>
          </a:prstGeom>
          <a:solidFill>
            <a:schemeClr val="bg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72000" marR="0" lvl="0" indent="0" algn="l" rtl="0">
              <a:lnSpc>
                <a:spcPct val="100000"/>
              </a:lnSpc>
              <a:spcBef>
                <a:spcPts val="0"/>
              </a:spcBef>
              <a:spcAft>
                <a:spcPts val="0"/>
              </a:spcAft>
              <a:buClr>
                <a:srgbClr val="000000"/>
              </a:buClr>
              <a:buSzPts val="1400"/>
              <a:buFont typeface="Arial"/>
              <a:buNone/>
            </a:pPr>
            <a:endParaRPr lang="ja-JP" altLang="en-US" b="1"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83" name="Google Shape;405;g28a08eb8ed0_0_984">
            <a:extLst>
              <a:ext uri="{FF2B5EF4-FFF2-40B4-BE49-F238E27FC236}">
                <a16:creationId xmlns:a16="http://schemas.microsoft.com/office/drawing/2014/main" id="{FEF3D468-9282-7AF2-A538-C4F22C2B6D2E}"/>
              </a:ext>
            </a:extLst>
          </p:cNvPr>
          <p:cNvSpPr/>
          <p:nvPr/>
        </p:nvSpPr>
        <p:spPr>
          <a:xfrm>
            <a:off x="567994" y="4408937"/>
            <a:ext cx="9524788" cy="3450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rtl="0">
              <a:lnSpc>
                <a:spcPct val="100000"/>
              </a:lnSpc>
              <a:spcBef>
                <a:spcPts val="0"/>
              </a:spcBef>
              <a:spcAft>
                <a:spcPts val="0"/>
              </a:spcAft>
              <a:buClr>
                <a:srgbClr val="000000"/>
              </a:buClr>
              <a:buSzPts val="1745"/>
              <a:buFont typeface="Arial"/>
              <a:buNone/>
            </a:pPr>
            <a:r>
              <a:rPr lang="ja-JP" altLang="en-US" sz="1600" b="1" i="0" u="none" strike="noStrike" dirty="0">
                <a:solidFill>
                  <a:schemeClr val="accent4"/>
                </a:solidFill>
                <a:effectLst/>
                <a:latin typeface="游ゴシック" panose="020B0400000000000000" pitchFamily="50" charset="-128"/>
                <a:ea typeface="游ゴシック" panose="020B0400000000000000" pitchFamily="50" charset="-128"/>
              </a:rPr>
              <a:t>取得タイミング　　　</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妻の出産・退院時や里帰り出産から自宅に戻った後</a:t>
            </a:r>
            <a:endParaRPr sz="1800"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84" name="吹き出し: 円形 83">
            <a:extLst>
              <a:ext uri="{FF2B5EF4-FFF2-40B4-BE49-F238E27FC236}">
                <a16:creationId xmlns:a16="http://schemas.microsoft.com/office/drawing/2014/main" id="{6A498E41-02AB-9870-4097-532AE4741083}"/>
              </a:ext>
            </a:extLst>
          </p:cNvPr>
          <p:cNvSpPr/>
          <p:nvPr/>
        </p:nvSpPr>
        <p:spPr>
          <a:xfrm>
            <a:off x="2153388" y="4259387"/>
            <a:ext cx="498846" cy="415154"/>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solidFill>
                  <a:schemeClr val="bg2"/>
                </a:solidFill>
                <a:latin typeface="游ゴシック" panose="020B0400000000000000" pitchFamily="50" charset="-128"/>
                <a:ea typeface="游ゴシック" panose="020B0400000000000000" pitchFamily="50" charset="-128"/>
              </a:rPr>
              <a:t>2</a:t>
            </a:r>
            <a:endParaRPr kumimoji="1" lang="ja-JP" altLang="en-US" b="1" dirty="0">
              <a:solidFill>
                <a:schemeClr val="bg2"/>
              </a:solidFill>
              <a:latin typeface="游ゴシック" panose="020B0400000000000000" pitchFamily="50" charset="-128"/>
              <a:ea typeface="游ゴシック" panose="020B0400000000000000" pitchFamily="50" charset="-128"/>
            </a:endParaRPr>
          </a:p>
        </p:txBody>
      </p:sp>
      <p:cxnSp>
        <p:nvCxnSpPr>
          <p:cNvPr id="105" name="Google Shape;1547;p67">
            <a:extLst>
              <a:ext uri="{FF2B5EF4-FFF2-40B4-BE49-F238E27FC236}">
                <a16:creationId xmlns:a16="http://schemas.microsoft.com/office/drawing/2014/main" id="{22626B63-4FAE-F3C9-D185-960AA9BF0E40}"/>
              </a:ext>
            </a:extLst>
          </p:cNvPr>
          <p:cNvCxnSpPr/>
          <p:nvPr/>
        </p:nvCxnSpPr>
        <p:spPr>
          <a:xfrm rot="10800000">
            <a:off x="4573912" y="5148188"/>
            <a:ext cx="0" cy="1503600"/>
          </a:xfrm>
          <a:prstGeom prst="straightConnector1">
            <a:avLst/>
          </a:prstGeom>
          <a:noFill/>
          <a:ln w="19050" cap="flat" cmpd="sng">
            <a:solidFill>
              <a:schemeClr val="accent4"/>
            </a:solidFill>
            <a:prstDash val="dash"/>
            <a:round/>
            <a:headEnd type="none" w="med" len="med"/>
            <a:tailEnd type="none" w="med" len="med"/>
          </a:ln>
        </p:spPr>
      </p:cxnSp>
      <p:sp>
        <p:nvSpPr>
          <p:cNvPr id="106" name="Google Shape;1548;p67">
            <a:extLst>
              <a:ext uri="{FF2B5EF4-FFF2-40B4-BE49-F238E27FC236}">
                <a16:creationId xmlns:a16="http://schemas.microsoft.com/office/drawing/2014/main" id="{DF2ED715-6EBD-C59C-5509-397044CE30A1}"/>
              </a:ext>
            </a:extLst>
          </p:cNvPr>
          <p:cNvSpPr/>
          <p:nvPr/>
        </p:nvSpPr>
        <p:spPr>
          <a:xfrm>
            <a:off x="4605037" y="5377275"/>
            <a:ext cx="1685400" cy="438900"/>
          </a:xfrm>
          <a:prstGeom prst="homePlate">
            <a:avLst>
              <a:gd name="adj" fmla="val 52482"/>
            </a:avLst>
          </a:prstGeom>
          <a:solidFill>
            <a:srgbClr val="E5E7EB"/>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107" name="Google Shape;1549;p67">
            <a:extLst>
              <a:ext uri="{FF2B5EF4-FFF2-40B4-BE49-F238E27FC236}">
                <a16:creationId xmlns:a16="http://schemas.microsoft.com/office/drawing/2014/main" id="{14EB42BC-5776-B2BB-402E-46085CDD7F77}"/>
              </a:ext>
            </a:extLst>
          </p:cNvPr>
          <p:cNvCxnSpPr/>
          <p:nvPr/>
        </p:nvCxnSpPr>
        <p:spPr>
          <a:xfrm rot="10800000">
            <a:off x="6321362" y="5148188"/>
            <a:ext cx="0" cy="1503600"/>
          </a:xfrm>
          <a:prstGeom prst="straightConnector1">
            <a:avLst/>
          </a:prstGeom>
          <a:noFill/>
          <a:ln w="19050" cap="flat" cmpd="sng">
            <a:solidFill>
              <a:schemeClr val="accent4"/>
            </a:solidFill>
            <a:prstDash val="dash"/>
            <a:round/>
            <a:headEnd type="none" w="med" len="med"/>
            <a:tailEnd type="none" w="med" len="med"/>
          </a:ln>
        </p:spPr>
      </p:cxnSp>
      <p:cxnSp>
        <p:nvCxnSpPr>
          <p:cNvPr id="109" name="Google Shape;1551;p67">
            <a:extLst>
              <a:ext uri="{FF2B5EF4-FFF2-40B4-BE49-F238E27FC236}">
                <a16:creationId xmlns:a16="http://schemas.microsoft.com/office/drawing/2014/main" id="{58547A8E-2A90-CD71-F02A-3118269E04CD}"/>
              </a:ext>
            </a:extLst>
          </p:cNvPr>
          <p:cNvCxnSpPr>
            <a:cxnSpLocks/>
          </p:cNvCxnSpPr>
          <p:nvPr/>
        </p:nvCxnSpPr>
        <p:spPr>
          <a:xfrm>
            <a:off x="3643062" y="5211225"/>
            <a:ext cx="3067839" cy="0"/>
          </a:xfrm>
          <a:prstGeom prst="straightConnector1">
            <a:avLst/>
          </a:prstGeom>
          <a:noFill/>
          <a:ln w="19050" cap="flat" cmpd="sng">
            <a:solidFill>
              <a:schemeClr val="accent4"/>
            </a:solidFill>
            <a:prstDash val="solid"/>
            <a:round/>
            <a:headEnd type="none" w="med" len="med"/>
            <a:tailEnd type="triangle" w="med" len="med"/>
          </a:ln>
        </p:spPr>
      </p:cxnSp>
      <p:sp>
        <p:nvSpPr>
          <p:cNvPr id="111" name="Google Shape;1553;p67">
            <a:extLst>
              <a:ext uri="{FF2B5EF4-FFF2-40B4-BE49-F238E27FC236}">
                <a16:creationId xmlns:a16="http://schemas.microsoft.com/office/drawing/2014/main" id="{BC2004A9-605C-F00E-6A3B-D26B057BBB42}"/>
              </a:ext>
            </a:extLst>
          </p:cNvPr>
          <p:cNvSpPr txBox="1"/>
          <p:nvPr/>
        </p:nvSpPr>
        <p:spPr>
          <a:xfrm>
            <a:off x="4339387" y="4846525"/>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出生</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12" name="Google Shape;1554;p67">
            <a:extLst>
              <a:ext uri="{FF2B5EF4-FFF2-40B4-BE49-F238E27FC236}">
                <a16:creationId xmlns:a16="http://schemas.microsoft.com/office/drawing/2014/main" id="{DFDBCE41-E9F0-4293-6018-22D95E98C8DE}"/>
              </a:ext>
            </a:extLst>
          </p:cNvPr>
          <p:cNvSpPr txBox="1"/>
          <p:nvPr/>
        </p:nvSpPr>
        <p:spPr>
          <a:xfrm>
            <a:off x="6114137" y="4846525"/>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8週</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14" name="Google Shape;1556;p67">
            <a:extLst>
              <a:ext uri="{FF2B5EF4-FFF2-40B4-BE49-F238E27FC236}">
                <a16:creationId xmlns:a16="http://schemas.microsoft.com/office/drawing/2014/main" id="{3DB619BE-A7BB-4D36-C5D7-CC0894CD6DE0}"/>
              </a:ext>
            </a:extLst>
          </p:cNvPr>
          <p:cNvSpPr/>
          <p:nvPr/>
        </p:nvSpPr>
        <p:spPr>
          <a:xfrm>
            <a:off x="4605037" y="6105650"/>
            <a:ext cx="685500" cy="438900"/>
          </a:xfrm>
          <a:prstGeom prst="homePlate">
            <a:avLst>
              <a:gd name="adj" fmla="val 52482"/>
            </a:avLst>
          </a:prstGeom>
          <a:solidFill>
            <a:srgbClr val="FFC0C5"/>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産後パパ</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grpSp>
        <p:nvGrpSpPr>
          <p:cNvPr id="115" name="Google Shape;1566;p67">
            <a:extLst>
              <a:ext uri="{FF2B5EF4-FFF2-40B4-BE49-F238E27FC236}">
                <a16:creationId xmlns:a16="http://schemas.microsoft.com/office/drawing/2014/main" id="{BB933386-7E7F-97CC-51DE-12B57D3D4D43}"/>
              </a:ext>
            </a:extLst>
          </p:cNvPr>
          <p:cNvGrpSpPr/>
          <p:nvPr/>
        </p:nvGrpSpPr>
        <p:grpSpPr>
          <a:xfrm>
            <a:off x="3825712" y="5318725"/>
            <a:ext cx="627725" cy="565450"/>
            <a:chOff x="6877275" y="2518700"/>
            <a:chExt cx="627725" cy="565450"/>
          </a:xfrm>
        </p:grpSpPr>
        <p:sp>
          <p:nvSpPr>
            <p:cNvPr id="116" name="Google Shape;1567;p67">
              <a:extLst>
                <a:ext uri="{FF2B5EF4-FFF2-40B4-BE49-F238E27FC236}">
                  <a16:creationId xmlns:a16="http://schemas.microsoft.com/office/drawing/2014/main" id="{4EBAC672-AFBA-9881-1972-F6C40167BBD9}"/>
                </a:ext>
              </a:extLst>
            </p:cNvPr>
            <p:cNvSpPr/>
            <p:nvPr/>
          </p:nvSpPr>
          <p:spPr>
            <a:xfrm>
              <a:off x="6877275" y="2518700"/>
              <a:ext cx="552600" cy="552600"/>
            </a:xfrm>
            <a:prstGeom prst="ellipse">
              <a:avLst/>
            </a:prstGeom>
            <a:solidFill>
              <a:srgbClr val="FFE478"/>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117" name="Google Shape;1568;p67">
              <a:extLst>
                <a:ext uri="{FF2B5EF4-FFF2-40B4-BE49-F238E27FC236}">
                  <a16:creationId xmlns:a16="http://schemas.microsoft.com/office/drawing/2014/main" id="{2C16AA0D-2918-2019-1E64-EDF72A1430A1}"/>
                </a:ext>
              </a:extLst>
            </p:cNvPr>
            <p:cNvSpPr txBox="1"/>
            <p:nvPr/>
          </p:nvSpPr>
          <p:spPr>
            <a:xfrm>
              <a:off x="6952400"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妻</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grpSp>
        <p:nvGrpSpPr>
          <p:cNvPr id="118" name="Google Shape;1569;p67">
            <a:extLst>
              <a:ext uri="{FF2B5EF4-FFF2-40B4-BE49-F238E27FC236}">
                <a16:creationId xmlns:a16="http://schemas.microsoft.com/office/drawing/2014/main" id="{0FF79D9A-9032-45E2-9E70-8FD4AB4C50E5}"/>
              </a:ext>
            </a:extLst>
          </p:cNvPr>
          <p:cNvGrpSpPr/>
          <p:nvPr/>
        </p:nvGrpSpPr>
        <p:grpSpPr>
          <a:xfrm>
            <a:off x="3825712" y="6048575"/>
            <a:ext cx="627725" cy="565450"/>
            <a:chOff x="6216950" y="2518700"/>
            <a:chExt cx="627725" cy="565450"/>
          </a:xfrm>
        </p:grpSpPr>
        <p:sp>
          <p:nvSpPr>
            <p:cNvPr id="119" name="Google Shape;1570;p67">
              <a:extLst>
                <a:ext uri="{FF2B5EF4-FFF2-40B4-BE49-F238E27FC236}">
                  <a16:creationId xmlns:a16="http://schemas.microsoft.com/office/drawing/2014/main" id="{0FC0BE01-6F0C-699C-491E-5A7991347E94}"/>
                </a:ext>
              </a:extLst>
            </p:cNvPr>
            <p:cNvSpPr/>
            <p:nvPr/>
          </p:nvSpPr>
          <p:spPr>
            <a:xfrm>
              <a:off x="6216950" y="2518700"/>
              <a:ext cx="552600" cy="552600"/>
            </a:xfrm>
            <a:prstGeom prst="ellipse">
              <a:avLst/>
            </a:prstGeom>
            <a:solidFill>
              <a:srgbClr val="FFADB4"/>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120" name="Google Shape;1571;p67">
              <a:extLst>
                <a:ext uri="{FF2B5EF4-FFF2-40B4-BE49-F238E27FC236}">
                  <a16:creationId xmlns:a16="http://schemas.microsoft.com/office/drawing/2014/main" id="{D7D40759-A3C0-8AF7-8568-443B7A12CB9A}"/>
                </a:ext>
              </a:extLst>
            </p:cNvPr>
            <p:cNvSpPr txBox="1"/>
            <p:nvPr/>
          </p:nvSpPr>
          <p:spPr>
            <a:xfrm>
              <a:off x="6292075"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夫</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sp>
        <p:nvSpPr>
          <p:cNvPr id="5" name="テキスト ボックス 4">
            <a:extLst>
              <a:ext uri="{FF2B5EF4-FFF2-40B4-BE49-F238E27FC236}">
                <a16:creationId xmlns:a16="http://schemas.microsoft.com/office/drawing/2014/main" id="{0B63E27B-2E31-C603-C54C-3AD88D085496}"/>
              </a:ext>
            </a:extLst>
          </p:cNvPr>
          <p:cNvSpPr txBox="1"/>
          <p:nvPr/>
        </p:nvSpPr>
        <p:spPr>
          <a:xfrm>
            <a:off x="599036" y="4976234"/>
            <a:ext cx="2935075" cy="1815882"/>
          </a:xfrm>
          <a:prstGeom prst="rect">
            <a:avLst/>
          </a:prstGeom>
          <a:noFill/>
        </p:spPr>
        <p:txBody>
          <a:bodyPr wrap="square">
            <a:spAutoFit/>
          </a:bodyPr>
          <a:lstStyle/>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妻が出産・退院時や里帰り出産から自宅に戻った後、協力して子育てと家事の両立をスタートさせるため短期間で産後パパ育休を取得するケースです。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endParaRPr lang="en-US" altLang="ja-JP" cap="none" dirty="0">
              <a:latin typeface="游ゴシック" panose="020B0400000000000000" pitchFamily="50" charset="-128"/>
              <a:ea typeface="游ゴシック" panose="020B0400000000000000" pitchFamily="50" charset="-128"/>
              <a:sym typeface="Arial"/>
            </a:endParaRPr>
          </a:p>
          <a:p>
            <a:pPr marL="72000" marR="0" lvl="0" indent="0" rtl="0">
              <a:lnSpc>
                <a:spcPct val="100000"/>
              </a:lnSpc>
              <a:spcBef>
                <a:spcPts val="0"/>
              </a:spcBef>
              <a:spcAft>
                <a:spcPts val="0"/>
              </a:spcAft>
              <a:buClr>
                <a:srgbClr val="000000"/>
              </a:buClr>
              <a:buSzPts val="1400"/>
              <a:buFont typeface="Arial"/>
              <a:buNone/>
            </a:pPr>
            <a:r>
              <a:rPr lang="ja-JP" altLang="en-US" dirty="0">
                <a:latin typeface="游ゴシック" panose="020B0400000000000000" pitchFamily="50" charset="-128"/>
                <a:ea typeface="游ゴシック" panose="020B0400000000000000" pitchFamily="50" charset="-128"/>
              </a:rPr>
              <a:t>▷</a:t>
            </a:r>
            <a:r>
              <a:rPr lang="ja-JP" altLang="en-US" b="0" i="0" u="none" strike="noStrike" dirty="0">
                <a:solidFill>
                  <a:srgbClr val="000000"/>
                </a:solidFill>
                <a:latin typeface="游ゴシック" panose="020B0400000000000000" pitchFamily="50" charset="-128"/>
                <a:ea typeface="游ゴシック" panose="020B0400000000000000" pitchFamily="50" charset="-128"/>
              </a:rPr>
              <a:t>目安期間</a:t>
            </a:r>
            <a:endParaRPr lang="en-US" altLang="ja-JP" b="0" i="0" u="none" strike="noStrike" dirty="0">
              <a:solidFill>
                <a:srgbClr val="000000"/>
              </a:solidFill>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週間～</a:t>
            </a:r>
            <a:r>
              <a:rPr lang="en-US" altLang="ja-JP" cap="none" dirty="0">
                <a:latin typeface="游ゴシック" panose="020B0400000000000000" pitchFamily="50" charset="-128"/>
                <a:ea typeface="游ゴシック" panose="020B0400000000000000" pitchFamily="50" charset="-128"/>
                <a:sym typeface="Arial"/>
              </a:rPr>
              <a:t>8</a:t>
            </a:r>
            <a:r>
              <a:rPr lang="ja-JP" altLang="en-US" cap="none" dirty="0">
                <a:latin typeface="游ゴシック" panose="020B0400000000000000" pitchFamily="50" charset="-128"/>
                <a:ea typeface="游ゴシック" panose="020B0400000000000000" pitchFamily="50" charset="-128"/>
                <a:sym typeface="Arial"/>
              </a:rPr>
              <a:t>週間以内</a:t>
            </a:r>
            <a:endPar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cxnSp>
        <p:nvCxnSpPr>
          <p:cNvPr id="3" name="Google Shape;1547;p67">
            <a:extLst>
              <a:ext uri="{FF2B5EF4-FFF2-40B4-BE49-F238E27FC236}">
                <a16:creationId xmlns:a16="http://schemas.microsoft.com/office/drawing/2014/main" id="{A48925BE-7674-175E-FA84-7D537058DA03}"/>
              </a:ext>
            </a:extLst>
          </p:cNvPr>
          <p:cNvCxnSpPr/>
          <p:nvPr/>
        </p:nvCxnSpPr>
        <p:spPr>
          <a:xfrm rot="10800000">
            <a:off x="7802142" y="5148188"/>
            <a:ext cx="0" cy="1503600"/>
          </a:xfrm>
          <a:prstGeom prst="straightConnector1">
            <a:avLst/>
          </a:prstGeom>
          <a:noFill/>
          <a:ln w="19050" cap="flat" cmpd="sng">
            <a:solidFill>
              <a:schemeClr val="accent4"/>
            </a:solidFill>
            <a:prstDash val="dash"/>
            <a:round/>
            <a:headEnd type="none" w="med" len="med"/>
            <a:tailEnd type="none" w="med" len="med"/>
          </a:ln>
        </p:spPr>
      </p:cxnSp>
      <p:sp>
        <p:nvSpPr>
          <p:cNvPr id="10" name="Google Shape;1548;p67">
            <a:extLst>
              <a:ext uri="{FF2B5EF4-FFF2-40B4-BE49-F238E27FC236}">
                <a16:creationId xmlns:a16="http://schemas.microsoft.com/office/drawing/2014/main" id="{2B780F8C-E1A4-A139-AEC4-E0DC04269959}"/>
              </a:ext>
            </a:extLst>
          </p:cNvPr>
          <p:cNvSpPr/>
          <p:nvPr/>
        </p:nvSpPr>
        <p:spPr>
          <a:xfrm>
            <a:off x="7833266" y="5377275"/>
            <a:ext cx="1867509" cy="438900"/>
          </a:xfrm>
          <a:prstGeom prst="homePlate">
            <a:avLst>
              <a:gd name="adj" fmla="val 52482"/>
            </a:avLst>
          </a:prstGeom>
          <a:solidFill>
            <a:srgbClr val="E5E7EB"/>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11" name="Google Shape;1549;p67">
            <a:extLst>
              <a:ext uri="{FF2B5EF4-FFF2-40B4-BE49-F238E27FC236}">
                <a16:creationId xmlns:a16="http://schemas.microsoft.com/office/drawing/2014/main" id="{0924B783-D058-F5E6-02AC-4BE65574A0E7}"/>
              </a:ext>
            </a:extLst>
          </p:cNvPr>
          <p:cNvCxnSpPr/>
          <p:nvPr/>
        </p:nvCxnSpPr>
        <p:spPr>
          <a:xfrm rot="10800000">
            <a:off x="9700783" y="5148188"/>
            <a:ext cx="0" cy="1503600"/>
          </a:xfrm>
          <a:prstGeom prst="straightConnector1">
            <a:avLst/>
          </a:prstGeom>
          <a:noFill/>
          <a:ln w="19050" cap="flat" cmpd="sng">
            <a:solidFill>
              <a:schemeClr val="accent4"/>
            </a:solidFill>
            <a:prstDash val="dash"/>
            <a:round/>
            <a:headEnd type="none" w="med" len="med"/>
            <a:tailEnd type="none" w="med" len="med"/>
          </a:ln>
        </p:spPr>
      </p:cxnSp>
      <p:cxnSp>
        <p:nvCxnSpPr>
          <p:cNvPr id="12" name="Google Shape;1551;p67">
            <a:extLst>
              <a:ext uri="{FF2B5EF4-FFF2-40B4-BE49-F238E27FC236}">
                <a16:creationId xmlns:a16="http://schemas.microsoft.com/office/drawing/2014/main" id="{380AAD8A-35B2-06A4-F391-8DA24FB2AF07}"/>
              </a:ext>
            </a:extLst>
          </p:cNvPr>
          <p:cNvCxnSpPr>
            <a:cxnSpLocks/>
          </p:cNvCxnSpPr>
          <p:nvPr/>
        </p:nvCxnSpPr>
        <p:spPr>
          <a:xfrm>
            <a:off x="6871292" y="5211225"/>
            <a:ext cx="3067839" cy="0"/>
          </a:xfrm>
          <a:prstGeom prst="straightConnector1">
            <a:avLst/>
          </a:prstGeom>
          <a:noFill/>
          <a:ln w="19050" cap="flat" cmpd="sng">
            <a:solidFill>
              <a:schemeClr val="accent4"/>
            </a:solidFill>
            <a:prstDash val="solid"/>
            <a:round/>
            <a:headEnd type="none" w="med" len="med"/>
            <a:tailEnd type="triangle" w="med" len="med"/>
          </a:ln>
        </p:spPr>
      </p:cxnSp>
      <p:sp>
        <p:nvSpPr>
          <p:cNvPr id="13" name="Google Shape;1553;p67">
            <a:extLst>
              <a:ext uri="{FF2B5EF4-FFF2-40B4-BE49-F238E27FC236}">
                <a16:creationId xmlns:a16="http://schemas.microsoft.com/office/drawing/2014/main" id="{0E38E4B9-3038-014B-061D-39E6AB320ED0}"/>
              </a:ext>
            </a:extLst>
          </p:cNvPr>
          <p:cNvSpPr txBox="1"/>
          <p:nvPr/>
        </p:nvSpPr>
        <p:spPr>
          <a:xfrm>
            <a:off x="7567617" y="4846525"/>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出生</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4" name="Google Shape;1554;p67">
            <a:extLst>
              <a:ext uri="{FF2B5EF4-FFF2-40B4-BE49-F238E27FC236}">
                <a16:creationId xmlns:a16="http://schemas.microsoft.com/office/drawing/2014/main" id="{D2DA4141-4B11-9AC9-E681-A21579E1E539}"/>
              </a:ext>
            </a:extLst>
          </p:cNvPr>
          <p:cNvSpPr txBox="1"/>
          <p:nvPr/>
        </p:nvSpPr>
        <p:spPr>
          <a:xfrm>
            <a:off x="9493558" y="4846525"/>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en-US" altLang="ja" sz="1100" b="1" dirty="0">
                <a:solidFill>
                  <a:schemeClr val="accent4"/>
                </a:solidFill>
                <a:latin typeface="游ゴシック" panose="020B0400000000000000" pitchFamily="50" charset="-128"/>
                <a:ea typeface="游ゴシック" panose="020B0400000000000000" pitchFamily="50" charset="-128"/>
                <a:cs typeface="Kosugi"/>
                <a:sym typeface="Kosugi"/>
              </a:rPr>
              <a:t>8</a:t>
            </a:r>
            <a:r>
              <a:rPr lang="ja" sz="1100" b="1" dirty="0">
                <a:solidFill>
                  <a:schemeClr val="accent4"/>
                </a:solidFill>
                <a:latin typeface="游ゴシック" panose="020B0400000000000000" pitchFamily="50" charset="-128"/>
                <a:ea typeface="游ゴシック" panose="020B0400000000000000" pitchFamily="50" charset="-128"/>
                <a:cs typeface="Kosugi"/>
                <a:sym typeface="Kosugi"/>
              </a:rPr>
              <a:t>週</a:t>
            </a:r>
            <a:endParaRPr sz="1100" b="1" dirty="0">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5" name="Google Shape;1556;p67">
            <a:extLst>
              <a:ext uri="{FF2B5EF4-FFF2-40B4-BE49-F238E27FC236}">
                <a16:creationId xmlns:a16="http://schemas.microsoft.com/office/drawing/2014/main" id="{46452CD1-0CAD-E5B0-F936-5CEA1D641DDB}"/>
              </a:ext>
            </a:extLst>
          </p:cNvPr>
          <p:cNvSpPr/>
          <p:nvPr/>
        </p:nvSpPr>
        <p:spPr>
          <a:xfrm>
            <a:off x="8944458" y="6105650"/>
            <a:ext cx="753354" cy="438900"/>
          </a:xfrm>
          <a:prstGeom prst="homePlate">
            <a:avLst>
              <a:gd name="adj" fmla="val 52482"/>
            </a:avLst>
          </a:prstGeom>
          <a:solidFill>
            <a:srgbClr val="FFC0C5"/>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dirty="0">
                <a:solidFill>
                  <a:srgbClr val="1A3E7C"/>
                </a:solidFill>
                <a:latin typeface="游ゴシック" panose="020B0400000000000000" pitchFamily="50" charset="-128"/>
                <a:ea typeface="游ゴシック" panose="020B0400000000000000" pitchFamily="50" charset="-128"/>
                <a:cs typeface="Kosugi"/>
                <a:sym typeface="Kosugi"/>
              </a:rPr>
              <a:t>産後</a:t>
            </a:r>
            <a:endParaRPr lang="en-US" altLang="ja" sz="1100" b="1" dirty="0">
              <a:solidFill>
                <a:srgbClr val="1A3E7C"/>
              </a:solidFill>
              <a:latin typeface="游ゴシック" panose="020B0400000000000000" pitchFamily="50" charset="-128"/>
              <a:ea typeface="游ゴシック" panose="020B0400000000000000" pitchFamily="50" charset="-128"/>
              <a:cs typeface="Kosugi"/>
              <a:sym typeface="Kosugi"/>
            </a:endParaRPr>
          </a:p>
          <a:p>
            <a:pPr marL="0" lvl="0" indent="0" algn="ctr" rtl="0">
              <a:spcBef>
                <a:spcPts val="0"/>
              </a:spcBef>
              <a:spcAft>
                <a:spcPts val="0"/>
              </a:spcAft>
              <a:buNone/>
            </a:pPr>
            <a:r>
              <a:rPr lang="ja" sz="1100" b="1" dirty="0">
                <a:solidFill>
                  <a:srgbClr val="1A3E7C"/>
                </a:solidFill>
                <a:latin typeface="游ゴシック" panose="020B0400000000000000" pitchFamily="50" charset="-128"/>
                <a:ea typeface="游ゴシック" panose="020B0400000000000000" pitchFamily="50" charset="-128"/>
                <a:cs typeface="Kosugi"/>
                <a:sym typeface="Kosugi"/>
              </a:rPr>
              <a:t>パパ</a:t>
            </a:r>
            <a:endParaRPr sz="1100" b="1" dirty="0">
              <a:solidFill>
                <a:srgbClr val="1A3E7C"/>
              </a:solidFill>
              <a:latin typeface="游ゴシック" panose="020B0400000000000000" pitchFamily="50" charset="-128"/>
              <a:ea typeface="游ゴシック" panose="020B0400000000000000" pitchFamily="50" charset="-128"/>
              <a:cs typeface="Kosugi"/>
              <a:sym typeface="Kosugi"/>
            </a:endParaRPr>
          </a:p>
        </p:txBody>
      </p:sp>
      <p:grpSp>
        <p:nvGrpSpPr>
          <p:cNvPr id="16" name="Google Shape;1566;p67">
            <a:extLst>
              <a:ext uri="{FF2B5EF4-FFF2-40B4-BE49-F238E27FC236}">
                <a16:creationId xmlns:a16="http://schemas.microsoft.com/office/drawing/2014/main" id="{C23A709A-3ABD-E151-03E9-676F8781F1C9}"/>
              </a:ext>
            </a:extLst>
          </p:cNvPr>
          <p:cNvGrpSpPr/>
          <p:nvPr/>
        </p:nvGrpSpPr>
        <p:grpSpPr>
          <a:xfrm>
            <a:off x="7053942" y="5318725"/>
            <a:ext cx="627725" cy="565450"/>
            <a:chOff x="6877275" y="2518700"/>
            <a:chExt cx="627725" cy="565450"/>
          </a:xfrm>
        </p:grpSpPr>
        <p:sp>
          <p:nvSpPr>
            <p:cNvPr id="17" name="Google Shape;1567;p67">
              <a:extLst>
                <a:ext uri="{FF2B5EF4-FFF2-40B4-BE49-F238E27FC236}">
                  <a16:creationId xmlns:a16="http://schemas.microsoft.com/office/drawing/2014/main" id="{C7724C78-F94F-72F2-A718-9221A096847A}"/>
                </a:ext>
              </a:extLst>
            </p:cNvPr>
            <p:cNvSpPr/>
            <p:nvPr/>
          </p:nvSpPr>
          <p:spPr>
            <a:xfrm>
              <a:off x="6877275" y="2518700"/>
              <a:ext cx="552600" cy="552600"/>
            </a:xfrm>
            <a:prstGeom prst="ellipse">
              <a:avLst/>
            </a:prstGeom>
            <a:solidFill>
              <a:srgbClr val="FFE478"/>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18" name="Google Shape;1568;p67">
              <a:extLst>
                <a:ext uri="{FF2B5EF4-FFF2-40B4-BE49-F238E27FC236}">
                  <a16:creationId xmlns:a16="http://schemas.microsoft.com/office/drawing/2014/main" id="{3ABFBAB8-FAC7-B185-E18D-BBBD24D262E8}"/>
                </a:ext>
              </a:extLst>
            </p:cNvPr>
            <p:cNvSpPr txBox="1"/>
            <p:nvPr/>
          </p:nvSpPr>
          <p:spPr>
            <a:xfrm>
              <a:off x="6952400"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妻</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grpSp>
        <p:nvGrpSpPr>
          <p:cNvPr id="19" name="Google Shape;1569;p67">
            <a:extLst>
              <a:ext uri="{FF2B5EF4-FFF2-40B4-BE49-F238E27FC236}">
                <a16:creationId xmlns:a16="http://schemas.microsoft.com/office/drawing/2014/main" id="{4D63437A-9E0F-4BAA-782F-2A21E3F1CE1B}"/>
              </a:ext>
            </a:extLst>
          </p:cNvPr>
          <p:cNvGrpSpPr/>
          <p:nvPr/>
        </p:nvGrpSpPr>
        <p:grpSpPr>
          <a:xfrm>
            <a:off x="7053942" y="6048575"/>
            <a:ext cx="627725" cy="565450"/>
            <a:chOff x="6216950" y="2518700"/>
            <a:chExt cx="627725" cy="565450"/>
          </a:xfrm>
        </p:grpSpPr>
        <p:sp>
          <p:nvSpPr>
            <p:cNvPr id="20" name="Google Shape;1570;p67">
              <a:extLst>
                <a:ext uri="{FF2B5EF4-FFF2-40B4-BE49-F238E27FC236}">
                  <a16:creationId xmlns:a16="http://schemas.microsoft.com/office/drawing/2014/main" id="{E91BADFC-759C-6224-F5C7-0F17890F14C7}"/>
                </a:ext>
              </a:extLst>
            </p:cNvPr>
            <p:cNvSpPr/>
            <p:nvPr/>
          </p:nvSpPr>
          <p:spPr>
            <a:xfrm>
              <a:off x="6216950" y="2518700"/>
              <a:ext cx="552600" cy="552600"/>
            </a:xfrm>
            <a:prstGeom prst="ellipse">
              <a:avLst/>
            </a:prstGeom>
            <a:solidFill>
              <a:srgbClr val="FFADB4"/>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21" name="Google Shape;1571;p67">
              <a:extLst>
                <a:ext uri="{FF2B5EF4-FFF2-40B4-BE49-F238E27FC236}">
                  <a16:creationId xmlns:a16="http://schemas.microsoft.com/office/drawing/2014/main" id="{4EA3F063-A923-A692-6AE3-E5C9CB1BA62A}"/>
                </a:ext>
              </a:extLst>
            </p:cNvPr>
            <p:cNvSpPr txBox="1"/>
            <p:nvPr/>
          </p:nvSpPr>
          <p:spPr>
            <a:xfrm>
              <a:off x="6292075"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夫</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cxnSp>
        <p:nvCxnSpPr>
          <p:cNvPr id="22" name="Google Shape;1665;p70">
            <a:extLst>
              <a:ext uri="{FF2B5EF4-FFF2-40B4-BE49-F238E27FC236}">
                <a16:creationId xmlns:a16="http://schemas.microsoft.com/office/drawing/2014/main" id="{BA0A82E3-80A1-F51D-7256-064F126576D5}"/>
              </a:ext>
            </a:extLst>
          </p:cNvPr>
          <p:cNvCxnSpPr/>
          <p:nvPr/>
        </p:nvCxnSpPr>
        <p:spPr>
          <a:xfrm rot="10800000">
            <a:off x="5131276" y="6350914"/>
            <a:ext cx="140100" cy="125400"/>
          </a:xfrm>
          <a:prstGeom prst="straightConnector1">
            <a:avLst/>
          </a:prstGeom>
          <a:noFill/>
          <a:ln w="9525" cap="flat" cmpd="sng">
            <a:solidFill>
              <a:schemeClr val="accent4"/>
            </a:solidFill>
            <a:prstDash val="dash"/>
            <a:round/>
            <a:headEnd type="none" w="med" len="med"/>
            <a:tailEnd type="oval" w="med" len="med"/>
          </a:ln>
        </p:spPr>
      </p:cxnSp>
      <p:sp>
        <p:nvSpPr>
          <p:cNvPr id="23" name="Google Shape;1666;p70">
            <a:extLst>
              <a:ext uri="{FF2B5EF4-FFF2-40B4-BE49-F238E27FC236}">
                <a16:creationId xmlns:a16="http://schemas.microsoft.com/office/drawing/2014/main" id="{7E83E46E-3A53-EE02-87D5-5097203C1D9E}"/>
              </a:ext>
            </a:extLst>
          </p:cNvPr>
          <p:cNvSpPr txBox="1"/>
          <p:nvPr/>
        </p:nvSpPr>
        <p:spPr>
          <a:xfrm>
            <a:off x="5173563" y="6444564"/>
            <a:ext cx="1257300" cy="400877"/>
          </a:xfrm>
          <a:prstGeom prst="rect">
            <a:avLst/>
          </a:prstGeom>
          <a:noFill/>
          <a:ln>
            <a:noFill/>
          </a:ln>
        </p:spPr>
        <p:txBody>
          <a:bodyPr spcFirstLastPara="1" wrap="square" lIns="92225" tIns="46100" rIns="92225" bIns="46100" anchor="t" anchorCtr="0">
            <a:spAutoFit/>
          </a:bodyPr>
          <a:lstStyle/>
          <a:p>
            <a:pPr marL="0" marR="0" lvl="0" indent="0" algn="l" rtl="0">
              <a:lnSpc>
                <a:spcPct val="100000"/>
              </a:lnSpc>
              <a:spcBef>
                <a:spcPts val="0"/>
              </a:spcBef>
              <a:spcAft>
                <a:spcPts val="0"/>
              </a:spcAft>
              <a:buNone/>
            </a:pPr>
            <a:r>
              <a:rPr lang="ja-JP" altLang="en-US" sz="1000" b="0" i="0" u="none" strike="noStrike" dirty="0">
                <a:solidFill>
                  <a:srgbClr val="D64A5A"/>
                </a:solidFill>
                <a:effectLst/>
                <a:latin typeface="游ゴシック" panose="020B0400000000000000" pitchFamily="50" charset="-128"/>
                <a:ea typeface="游ゴシック" panose="020B0400000000000000" pitchFamily="50" charset="-128"/>
              </a:rPr>
              <a:t>妻が出産、</a:t>
            </a:r>
            <a:r>
              <a:rPr lang="ja-JP" altLang="en-US" sz="1000" dirty="0">
                <a:solidFill>
                  <a:srgbClr val="D64A5A"/>
                </a:solidFill>
                <a:latin typeface="游ゴシック" panose="020B0400000000000000" pitchFamily="50" charset="-128"/>
                <a:ea typeface="游ゴシック" panose="020B0400000000000000" pitchFamily="50" charset="-128"/>
              </a:rPr>
              <a:t>母子</a:t>
            </a:r>
            <a:endParaRPr lang="en-US" altLang="ja-JP" sz="1000" dirty="0">
              <a:solidFill>
                <a:srgbClr val="D64A5A"/>
              </a:solidFill>
              <a:latin typeface="游ゴシック" panose="020B0400000000000000" pitchFamily="50" charset="-128"/>
              <a:ea typeface="游ゴシック" panose="020B0400000000000000" pitchFamily="50" charset="-128"/>
            </a:endParaRPr>
          </a:p>
          <a:p>
            <a:pPr marL="0" marR="0" lvl="0" indent="0" algn="l" rtl="0">
              <a:lnSpc>
                <a:spcPct val="100000"/>
              </a:lnSpc>
              <a:spcBef>
                <a:spcPts val="0"/>
              </a:spcBef>
              <a:spcAft>
                <a:spcPts val="0"/>
              </a:spcAft>
              <a:buNone/>
            </a:pPr>
            <a:r>
              <a:rPr lang="ja-JP" altLang="en-US" sz="1000" dirty="0">
                <a:solidFill>
                  <a:srgbClr val="D64A5A"/>
                </a:solidFill>
                <a:latin typeface="游ゴシック" panose="020B0400000000000000" pitchFamily="50" charset="-128"/>
                <a:ea typeface="游ゴシック" panose="020B0400000000000000" pitchFamily="50" charset="-128"/>
              </a:rPr>
              <a:t>が</a:t>
            </a:r>
            <a:r>
              <a:rPr lang="ja-JP" altLang="en-US" sz="1000" b="0" i="0" u="none" strike="noStrike" dirty="0">
                <a:solidFill>
                  <a:srgbClr val="D64A5A"/>
                </a:solidFill>
                <a:effectLst/>
                <a:latin typeface="游ゴシック" panose="020B0400000000000000" pitchFamily="50" charset="-128"/>
                <a:ea typeface="游ゴシック" panose="020B0400000000000000" pitchFamily="50" charset="-128"/>
              </a:rPr>
              <a:t>退院</a:t>
            </a:r>
            <a:r>
              <a:rPr lang="ja-JP" altLang="en-US" sz="1000" dirty="0">
                <a:solidFill>
                  <a:srgbClr val="D64A5A"/>
                </a:solidFill>
                <a:latin typeface="游ゴシック" panose="020B0400000000000000" pitchFamily="50" charset="-128"/>
                <a:ea typeface="游ゴシック" panose="020B0400000000000000" pitchFamily="50" charset="-128"/>
              </a:rPr>
              <a:t>するとき</a:t>
            </a:r>
            <a:endParaRPr sz="1000" dirty="0">
              <a:solidFill>
                <a:srgbClr val="D64A5A"/>
              </a:solidFill>
              <a:latin typeface="游ゴシック" panose="020B0400000000000000" pitchFamily="50" charset="-128"/>
              <a:ea typeface="游ゴシック" panose="020B0400000000000000" pitchFamily="50" charset="-128"/>
              <a:cs typeface="Kosugi"/>
              <a:sym typeface="Kosugi"/>
            </a:endParaRPr>
          </a:p>
        </p:txBody>
      </p:sp>
      <p:sp>
        <p:nvSpPr>
          <p:cNvPr id="24" name="Google Shape;1666;p70">
            <a:extLst>
              <a:ext uri="{FF2B5EF4-FFF2-40B4-BE49-F238E27FC236}">
                <a16:creationId xmlns:a16="http://schemas.microsoft.com/office/drawing/2014/main" id="{5669941A-7C08-2FCF-BD99-6A087E8E49FC}"/>
              </a:ext>
            </a:extLst>
          </p:cNvPr>
          <p:cNvSpPr txBox="1"/>
          <p:nvPr/>
        </p:nvSpPr>
        <p:spPr>
          <a:xfrm>
            <a:off x="7877265" y="6444564"/>
            <a:ext cx="1431523" cy="400877"/>
          </a:xfrm>
          <a:prstGeom prst="rect">
            <a:avLst/>
          </a:prstGeom>
          <a:noFill/>
          <a:ln>
            <a:noFill/>
          </a:ln>
        </p:spPr>
        <p:txBody>
          <a:bodyPr spcFirstLastPara="1" wrap="square" lIns="92225" tIns="46100" rIns="92225" bIns="46100" anchor="t" anchorCtr="0">
            <a:spAutoFit/>
          </a:bodyPr>
          <a:lstStyle/>
          <a:p>
            <a:pPr marL="0" marR="0" lvl="0" indent="0" algn="l" rtl="0">
              <a:lnSpc>
                <a:spcPct val="100000"/>
              </a:lnSpc>
              <a:spcBef>
                <a:spcPts val="0"/>
              </a:spcBef>
              <a:spcAft>
                <a:spcPts val="0"/>
              </a:spcAft>
              <a:buNone/>
            </a:pPr>
            <a:r>
              <a:rPr lang="ja-JP" altLang="en-US" sz="1000" b="0" i="0" u="none" strike="noStrike" dirty="0">
                <a:solidFill>
                  <a:srgbClr val="D64A5A"/>
                </a:solidFill>
                <a:effectLst/>
                <a:latin typeface="游ゴシック" panose="020B0400000000000000" pitchFamily="50" charset="-128"/>
                <a:ea typeface="游ゴシック" panose="020B0400000000000000" pitchFamily="50" charset="-128"/>
              </a:rPr>
              <a:t>妻が里帰り出産</a:t>
            </a:r>
            <a:endParaRPr lang="en-US" altLang="ja-JP" sz="1000" b="0" i="0" u="none" strike="noStrike" dirty="0">
              <a:solidFill>
                <a:srgbClr val="D64A5A"/>
              </a:solidFill>
              <a:effectLst/>
              <a:latin typeface="游ゴシック" panose="020B0400000000000000" pitchFamily="50" charset="-128"/>
              <a:ea typeface="游ゴシック" panose="020B0400000000000000" pitchFamily="50" charset="-128"/>
            </a:endParaRPr>
          </a:p>
          <a:p>
            <a:pPr marL="0" marR="0" lvl="0" indent="0" algn="l" rtl="0">
              <a:lnSpc>
                <a:spcPct val="100000"/>
              </a:lnSpc>
              <a:spcBef>
                <a:spcPts val="0"/>
              </a:spcBef>
              <a:spcAft>
                <a:spcPts val="0"/>
              </a:spcAft>
              <a:buNone/>
            </a:pPr>
            <a:r>
              <a:rPr lang="ja-JP" altLang="en-US" sz="1000" dirty="0">
                <a:solidFill>
                  <a:srgbClr val="D64A5A"/>
                </a:solidFill>
                <a:latin typeface="游ゴシック" panose="020B0400000000000000" pitchFamily="50" charset="-128"/>
                <a:ea typeface="游ゴシック" panose="020B0400000000000000" pitchFamily="50" charset="-128"/>
                <a:cs typeface="Kosugi"/>
                <a:sym typeface="Kosugi"/>
              </a:rPr>
              <a:t>から自宅に戻るとき</a:t>
            </a:r>
            <a:endParaRPr lang="en-US" sz="1000" dirty="0">
              <a:solidFill>
                <a:srgbClr val="D64A5A"/>
              </a:solidFill>
              <a:latin typeface="游ゴシック" panose="020B0400000000000000" pitchFamily="50" charset="-128"/>
              <a:ea typeface="游ゴシック" panose="020B0400000000000000" pitchFamily="50" charset="-128"/>
              <a:cs typeface="Kosugi"/>
              <a:sym typeface="Kosugi"/>
            </a:endParaRPr>
          </a:p>
        </p:txBody>
      </p:sp>
      <p:cxnSp>
        <p:nvCxnSpPr>
          <p:cNvPr id="26" name="Google Shape;1665;p70">
            <a:extLst>
              <a:ext uri="{FF2B5EF4-FFF2-40B4-BE49-F238E27FC236}">
                <a16:creationId xmlns:a16="http://schemas.microsoft.com/office/drawing/2014/main" id="{A03FEF0E-1D1F-5D9A-5BF9-2E234F3D4367}"/>
              </a:ext>
            </a:extLst>
          </p:cNvPr>
          <p:cNvCxnSpPr>
            <a:cxnSpLocks/>
          </p:cNvCxnSpPr>
          <p:nvPr/>
        </p:nvCxnSpPr>
        <p:spPr>
          <a:xfrm flipV="1">
            <a:off x="8817846" y="6350914"/>
            <a:ext cx="212330" cy="125401"/>
          </a:xfrm>
          <a:prstGeom prst="straightConnector1">
            <a:avLst/>
          </a:prstGeom>
          <a:noFill/>
          <a:ln w="9525" cap="flat" cmpd="sng">
            <a:solidFill>
              <a:schemeClr val="accent4"/>
            </a:solidFill>
            <a:prstDash val="dash"/>
            <a:round/>
            <a:headEnd type="none" w="med" len="med"/>
            <a:tailEnd type="oval" w="med" len="med"/>
          </a:ln>
        </p:spPr>
      </p:cxnSp>
      <p:sp>
        <p:nvSpPr>
          <p:cNvPr id="76" name="平行四辺形 75">
            <a:extLst>
              <a:ext uri="{FF2B5EF4-FFF2-40B4-BE49-F238E27FC236}">
                <a16:creationId xmlns:a16="http://schemas.microsoft.com/office/drawing/2014/main" id="{41D3568D-FF26-9CE1-2F57-D1381D2692BD}"/>
              </a:ext>
            </a:extLst>
          </p:cNvPr>
          <p:cNvSpPr/>
          <p:nvPr/>
        </p:nvSpPr>
        <p:spPr>
          <a:xfrm>
            <a:off x="544144" y="603095"/>
            <a:ext cx="5551836" cy="144201"/>
          </a:xfrm>
          <a:prstGeom prst="parallelogram">
            <a:avLst>
              <a:gd name="adj" fmla="val 109706"/>
            </a:avLst>
          </a:prstGeom>
          <a:pattFill prst="wdUpDiag">
            <a:fgClr>
              <a:srgbClr val="FFFF00"/>
            </a:fgClr>
            <a:bgClr>
              <a:schemeClr val="bg2"/>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 name="Google Shape;51;p9">
            <a:extLst>
              <a:ext uri="{FF2B5EF4-FFF2-40B4-BE49-F238E27FC236}">
                <a16:creationId xmlns:a16="http://schemas.microsoft.com/office/drawing/2014/main" id="{DB7D949B-B0AF-F22A-18D8-43E77D146ADB}"/>
              </a:ext>
            </a:extLst>
          </p:cNvPr>
          <p:cNvSpPr txBox="1"/>
          <p:nvPr/>
        </p:nvSpPr>
        <p:spPr>
          <a:xfrm>
            <a:off x="549700" y="424082"/>
            <a:ext cx="9148850" cy="400069"/>
          </a:xfrm>
          <a:prstGeom prst="rect">
            <a:avLst/>
          </a:prstGeom>
          <a:noFill/>
          <a:ln>
            <a:noFill/>
          </a:ln>
        </p:spPr>
        <p:txBody>
          <a:bodyPr spcFirstLastPara="1" wrap="square" lIns="91425" tIns="45700" rIns="91425" bIns="45700" anchor="t" anchorCtr="0">
            <a:spAutoFit/>
          </a:bodyPr>
          <a:lstStyle/>
          <a:p>
            <a:pPr>
              <a:buSzPts val="4000"/>
            </a:pPr>
            <a:r>
              <a:rPr lang="ja-JP" altLang="en-US" sz="2000" dirty="0">
                <a:latin typeface="游ゴシック" panose="020B0400000000000000" pitchFamily="50" charset="-128"/>
                <a:ea typeface="游ゴシック" panose="020B0400000000000000" pitchFamily="50" charset="-128"/>
              </a:rPr>
              <a:t>産後パパ育休と育児休業の</a:t>
            </a:r>
            <a:r>
              <a:rPr lang="en-US" altLang="ja-JP" sz="2000" b="1" dirty="0">
                <a:solidFill>
                  <a:srgbClr val="D64A5A"/>
                </a:solidFill>
                <a:latin typeface="游ゴシック" panose="020B0400000000000000" pitchFamily="50" charset="-128"/>
                <a:ea typeface="游ゴシック" panose="020B0400000000000000" pitchFamily="50" charset="-128"/>
              </a:rPr>
              <a:t>7</a:t>
            </a:r>
            <a:r>
              <a:rPr lang="ja-JP" altLang="en-US" sz="2000" dirty="0">
                <a:latin typeface="游ゴシック" panose="020B0400000000000000" pitchFamily="50" charset="-128"/>
                <a:ea typeface="游ゴシック" panose="020B0400000000000000" pitchFamily="50" charset="-128"/>
              </a:rPr>
              <a:t>つの活用ケース</a:t>
            </a:r>
            <a:endParaRPr lang="ja-JP" altLang="en-US" sz="2000" b="0" i="0" u="none" strike="noStrike" cap="none" dirty="0">
              <a:solidFill>
                <a:srgbClr val="1E2835"/>
              </a:solidFill>
              <a:latin typeface="游ゴシック" panose="020B0400000000000000" pitchFamily="50" charset="-128"/>
              <a:ea typeface="游ゴシック" panose="020B0400000000000000" pitchFamily="50" charset="-128"/>
              <a:sym typeface="Arial"/>
            </a:endParaRPr>
          </a:p>
        </p:txBody>
      </p:sp>
      <p:sp>
        <p:nvSpPr>
          <p:cNvPr id="104" name="Google Shape;406;g28a08eb8ed0_0_984">
            <a:extLst>
              <a:ext uri="{FF2B5EF4-FFF2-40B4-BE49-F238E27FC236}">
                <a16:creationId xmlns:a16="http://schemas.microsoft.com/office/drawing/2014/main" id="{3F290398-5E38-0F11-2FA3-F05570D98869}"/>
              </a:ext>
            </a:extLst>
          </p:cNvPr>
          <p:cNvSpPr/>
          <p:nvPr/>
        </p:nvSpPr>
        <p:spPr>
          <a:xfrm>
            <a:off x="567988" y="1487742"/>
            <a:ext cx="9524788" cy="2586218"/>
          </a:xfrm>
          <a:prstGeom prst="round2SameRect">
            <a:avLst>
              <a:gd name="adj1" fmla="val 0"/>
              <a:gd name="adj2" fmla="val 4831"/>
            </a:avLst>
          </a:prstGeom>
          <a:solidFill>
            <a:schemeClr val="bg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72000" marR="0" lvl="0" indent="0" algn="l" rtl="0">
              <a:lnSpc>
                <a:spcPct val="100000"/>
              </a:lnSpc>
              <a:spcBef>
                <a:spcPts val="0"/>
              </a:spcBef>
              <a:spcAft>
                <a:spcPts val="0"/>
              </a:spcAft>
              <a:buClr>
                <a:srgbClr val="000000"/>
              </a:buClr>
              <a:buSzPts val="1400"/>
              <a:buFont typeface="Arial"/>
              <a:buNone/>
            </a:pPr>
            <a:endParaRPr lang="ja-JP" altLang="en-US" b="1"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108" name="Google Shape;405;g28a08eb8ed0_0_984">
            <a:extLst>
              <a:ext uri="{FF2B5EF4-FFF2-40B4-BE49-F238E27FC236}">
                <a16:creationId xmlns:a16="http://schemas.microsoft.com/office/drawing/2014/main" id="{3E90D977-C678-2601-A20C-AF10EADCA457}"/>
              </a:ext>
            </a:extLst>
          </p:cNvPr>
          <p:cNvSpPr/>
          <p:nvPr/>
        </p:nvSpPr>
        <p:spPr>
          <a:xfrm>
            <a:off x="567994" y="1142666"/>
            <a:ext cx="9524788" cy="3450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rtl="0">
              <a:lnSpc>
                <a:spcPct val="100000"/>
              </a:lnSpc>
              <a:spcBef>
                <a:spcPts val="0"/>
              </a:spcBef>
              <a:spcAft>
                <a:spcPts val="0"/>
              </a:spcAft>
              <a:buClr>
                <a:srgbClr val="000000"/>
              </a:buClr>
              <a:buSzPts val="1745"/>
              <a:buFont typeface="Arial"/>
              <a:buNone/>
            </a:pPr>
            <a:r>
              <a:rPr lang="ja-JP" altLang="en-US" sz="1600" b="1" i="0" u="none" strike="noStrike" dirty="0">
                <a:solidFill>
                  <a:schemeClr val="accent4"/>
                </a:solidFill>
                <a:effectLst/>
                <a:latin typeface="游ゴシック" panose="020B0400000000000000" pitchFamily="50" charset="-128"/>
                <a:ea typeface="游ゴシック" panose="020B0400000000000000" pitchFamily="50" charset="-128"/>
              </a:rPr>
              <a:t>取得タイミング　　　</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妻の出産直後の期間</a:t>
            </a:r>
            <a:endParaRPr sz="1800"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110" name="吹き出し: 円形 109">
            <a:extLst>
              <a:ext uri="{FF2B5EF4-FFF2-40B4-BE49-F238E27FC236}">
                <a16:creationId xmlns:a16="http://schemas.microsoft.com/office/drawing/2014/main" id="{ABC4E6F1-7309-C235-7368-7D5FDD5321B5}"/>
              </a:ext>
            </a:extLst>
          </p:cNvPr>
          <p:cNvSpPr/>
          <p:nvPr/>
        </p:nvSpPr>
        <p:spPr>
          <a:xfrm>
            <a:off x="2153388" y="993116"/>
            <a:ext cx="498846" cy="415154"/>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solidFill>
                  <a:schemeClr val="bg2"/>
                </a:solidFill>
                <a:latin typeface="游ゴシック" panose="020B0400000000000000" pitchFamily="50" charset="-128"/>
                <a:ea typeface="游ゴシック" panose="020B0400000000000000" pitchFamily="50" charset="-128"/>
              </a:rPr>
              <a:t>1</a:t>
            </a:r>
            <a:endParaRPr kumimoji="1" lang="ja-JP" altLang="en-US" b="1" dirty="0">
              <a:solidFill>
                <a:schemeClr val="bg2"/>
              </a:solidFill>
              <a:latin typeface="游ゴシック" panose="020B0400000000000000" pitchFamily="50" charset="-128"/>
              <a:ea typeface="游ゴシック" panose="020B0400000000000000" pitchFamily="50" charset="-128"/>
            </a:endParaRPr>
          </a:p>
        </p:txBody>
      </p:sp>
      <p:cxnSp>
        <p:nvCxnSpPr>
          <p:cNvPr id="113" name="Google Shape;1529;p67">
            <a:extLst>
              <a:ext uri="{FF2B5EF4-FFF2-40B4-BE49-F238E27FC236}">
                <a16:creationId xmlns:a16="http://schemas.microsoft.com/office/drawing/2014/main" id="{AFC93A7A-0325-D43F-512B-6218A3A833F5}"/>
              </a:ext>
            </a:extLst>
          </p:cNvPr>
          <p:cNvCxnSpPr/>
          <p:nvPr/>
        </p:nvCxnSpPr>
        <p:spPr>
          <a:xfrm rot="10800000">
            <a:off x="4573912" y="1854048"/>
            <a:ext cx="0" cy="2052300"/>
          </a:xfrm>
          <a:prstGeom prst="straightConnector1">
            <a:avLst/>
          </a:prstGeom>
          <a:noFill/>
          <a:ln w="19050" cap="flat" cmpd="sng">
            <a:solidFill>
              <a:schemeClr val="accent4"/>
            </a:solidFill>
            <a:prstDash val="dash"/>
            <a:round/>
            <a:headEnd type="none" w="med" len="med"/>
            <a:tailEnd type="none" w="med" len="med"/>
          </a:ln>
        </p:spPr>
      </p:cxnSp>
      <p:sp>
        <p:nvSpPr>
          <p:cNvPr id="121" name="Google Shape;1530;p67">
            <a:extLst>
              <a:ext uri="{FF2B5EF4-FFF2-40B4-BE49-F238E27FC236}">
                <a16:creationId xmlns:a16="http://schemas.microsoft.com/office/drawing/2014/main" id="{0AD0269C-7FF1-FF47-7CB8-2DEFEBE913FE}"/>
              </a:ext>
            </a:extLst>
          </p:cNvPr>
          <p:cNvSpPr/>
          <p:nvPr/>
        </p:nvSpPr>
        <p:spPr>
          <a:xfrm>
            <a:off x="4605037" y="2083018"/>
            <a:ext cx="1685400" cy="438900"/>
          </a:xfrm>
          <a:prstGeom prst="homePlate">
            <a:avLst>
              <a:gd name="adj" fmla="val 52482"/>
            </a:avLst>
          </a:prstGeom>
          <a:solidFill>
            <a:srgbClr val="E5E7EB"/>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122" name="Google Shape;1533;p67">
            <a:extLst>
              <a:ext uri="{FF2B5EF4-FFF2-40B4-BE49-F238E27FC236}">
                <a16:creationId xmlns:a16="http://schemas.microsoft.com/office/drawing/2014/main" id="{E93EE0E6-B0C7-167E-360C-07CCEB72B761}"/>
              </a:ext>
            </a:extLst>
          </p:cNvPr>
          <p:cNvCxnSpPr/>
          <p:nvPr/>
        </p:nvCxnSpPr>
        <p:spPr>
          <a:xfrm rot="10800000">
            <a:off x="6321362" y="1854048"/>
            <a:ext cx="0" cy="2052300"/>
          </a:xfrm>
          <a:prstGeom prst="straightConnector1">
            <a:avLst/>
          </a:prstGeom>
          <a:noFill/>
          <a:ln w="19050" cap="flat" cmpd="sng">
            <a:solidFill>
              <a:schemeClr val="accent4"/>
            </a:solidFill>
            <a:prstDash val="dash"/>
            <a:round/>
            <a:headEnd type="none" w="med" len="med"/>
            <a:tailEnd type="none" w="med" len="med"/>
          </a:ln>
        </p:spPr>
      </p:cxnSp>
      <p:cxnSp>
        <p:nvCxnSpPr>
          <p:cNvPr id="123" name="Google Shape;1534;p67">
            <a:extLst>
              <a:ext uri="{FF2B5EF4-FFF2-40B4-BE49-F238E27FC236}">
                <a16:creationId xmlns:a16="http://schemas.microsoft.com/office/drawing/2014/main" id="{A97445F6-6ECC-0273-3B98-8CB579330D87}"/>
              </a:ext>
            </a:extLst>
          </p:cNvPr>
          <p:cNvCxnSpPr/>
          <p:nvPr/>
        </p:nvCxnSpPr>
        <p:spPr>
          <a:xfrm rot="10800000">
            <a:off x="9663781" y="1854048"/>
            <a:ext cx="0" cy="2052300"/>
          </a:xfrm>
          <a:prstGeom prst="straightConnector1">
            <a:avLst/>
          </a:prstGeom>
          <a:noFill/>
          <a:ln w="19050" cap="flat" cmpd="sng">
            <a:solidFill>
              <a:schemeClr val="accent4"/>
            </a:solidFill>
            <a:prstDash val="dash"/>
            <a:round/>
            <a:headEnd type="none" w="med" len="med"/>
            <a:tailEnd type="none" w="med" len="med"/>
          </a:ln>
        </p:spPr>
      </p:cxnSp>
      <p:cxnSp>
        <p:nvCxnSpPr>
          <p:cNvPr id="124" name="Google Shape;1535;p67">
            <a:extLst>
              <a:ext uri="{FF2B5EF4-FFF2-40B4-BE49-F238E27FC236}">
                <a16:creationId xmlns:a16="http://schemas.microsoft.com/office/drawing/2014/main" id="{0345976F-5FF2-1EDE-3488-DB1538A8D9BF}"/>
              </a:ext>
            </a:extLst>
          </p:cNvPr>
          <p:cNvCxnSpPr>
            <a:cxnSpLocks/>
          </p:cNvCxnSpPr>
          <p:nvPr/>
        </p:nvCxnSpPr>
        <p:spPr>
          <a:xfrm>
            <a:off x="3643062" y="1916968"/>
            <a:ext cx="6296069" cy="0"/>
          </a:xfrm>
          <a:prstGeom prst="straightConnector1">
            <a:avLst/>
          </a:prstGeom>
          <a:noFill/>
          <a:ln w="19050" cap="flat" cmpd="sng">
            <a:solidFill>
              <a:schemeClr val="accent4"/>
            </a:solidFill>
            <a:prstDash val="solid"/>
            <a:round/>
            <a:headEnd type="none" w="med" len="med"/>
            <a:tailEnd type="triangle" w="med" len="med"/>
          </a:ln>
        </p:spPr>
      </p:cxnSp>
      <p:grpSp>
        <p:nvGrpSpPr>
          <p:cNvPr id="125" name="Google Shape;1536;p67">
            <a:extLst>
              <a:ext uri="{FF2B5EF4-FFF2-40B4-BE49-F238E27FC236}">
                <a16:creationId xmlns:a16="http://schemas.microsoft.com/office/drawing/2014/main" id="{008CE08A-E943-8109-9B53-D86E171A7227}"/>
              </a:ext>
            </a:extLst>
          </p:cNvPr>
          <p:cNvGrpSpPr/>
          <p:nvPr/>
        </p:nvGrpSpPr>
        <p:grpSpPr>
          <a:xfrm>
            <a:off x="3825712" y="2983993"/>
            <a:ext cx="627725" cy="565450"/>
            <a:chOff x="6216950" y="2518700"/>
            <a:chExt cx="627725" cy="565450"/>
          </a:xfrm>
        </p:grpSpPr>
        <p:sp>
          <p:nvSpPr>
            <p:cNvPr id="126" name="Google Shape;1537;p67">
              <a:extLst>
                <a:ext uri="{FF2B5EF4-FFF2-40B4-BE49-F238E27FC236}">
                  <a16:creationId xmlns:a16="http://schemas.microsoft.com/office/drawing/2014/main" id="{4F1E0B5D-33BE-6543-B6EF-3E0664FC704C}"/>
                </a:ext>
              </a:extLst>
            </p:cNvPr>
            <p:cNvSpPr/>
            <p:nvPr/>
          </p:nvSpPr>
          <p:spPr>
            <a:xfrm>
              <a:off x="6216950" y="2518700"/>
              <a:ext cx="552600" cy="552600"/>
            </a:xfrm>
            <a:prstGeom prst="ellipse">
              <a:avLst/>
            </a:prstGeom>
            <a:solidFill>
              <a:srgbClr val="FFADB4"/>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127" name="Google Shape;1538;p67">
              <a:extLst>
                <a:ext uri="{FF2B5EF4-FFF2-40B4-BE49-F238E27FC236}">
                  <a16:creationId xmlns:a16="http://schemas.microsoft.com/office/drawing/2014/main" id="{0CD8AFE1-0B07-EFB6-1F0B-84D9DBFEFD4B}"/>
                </a:ext>
              </a:extLst>
            </p:cNvPr>
            <p:cNvSpPr txBox="1"/>
            <p:nvPr/>
          </p:nvSpPr>
          <p:spPr>
            <a:xfrm>
              <a:off x="6292075"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夫</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grpSp>
        <p:nvGrpSpPr>
          <p:cNvPr id="128" name="Google Shape;1539;p67">
            <a:extLst>
              <a:ext uri="{FF2B5EF4-FFF2-40B4-BE49-F238E27FC236}">
                <a16:creationId xmlns:a16="http://schemas.microsoft.com/office/drawing/2014/main" id="{AA1D171A-FCF1-D1A5-B8F3-5600DC05DDEB}"/>
              </a:ext>
            </a:extLst>
          </p:cNvPr>
          <p:cNvGrpSpPr/>
          <p:nvPr/>
        </p:nvGrpSpPr>
        <p:grpSpPr>
          <a:xfrm>
            <a:off x="3825712" y="2019743"/>
            <a:ext cx="627725" cy="565450"/>
            <a:chOff x="6877275" y="2518700"/>
            <a:chExt cx="627725" cy="565450"/>
          </a:xfrm>
        </p:grpSpPr>
        <p:sp>
          <p:nvSpPr>
            <p:cNvPr id="129" name="Google Shape;1540;p67">
              <a:extLst>
                <a:ext uri="{FF2B5EF4-FFF2-40B4-BE49-F238E27FC236}">
                  <a16:creationId xmlns:a16="http://schemas.microsoft.com/office/drawing/2014/main" id="{717CB36A-63EE-A0B2-0822-5C0A137980F2}"/>
                </a:ext>
              </a:extLst>
            </p:cNvPr>
            <p:cNvSpPr/>
            <p:nvPr/>
          </p:nvSpPr>
          <p:spPr>
            <a:xfrm>
              <a:off x="6877275" y="2518700"/>
              <a:ext cx="552600" cy="552600"/>
            </a:xfrm>
            <a:prstGeom prst="ellipse">
              <a:avLst/>
            </a:prstGeom>
            <a:solidFill>
              <a:srgbClr val="FFE478"/>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130" name="Google Shape;1541;p67">
              <a:extLst>
                <a:ext uri="{FF2B5EF4-FFF2-40B4-BE49-F238E27FC236}">
                  <a16:creationId xmlns:a16="http://schemas.microsoft.com/office/drawing/2014/main" id="{EFA519D7-9FB6-82C3-A0D0-D141ABA02658}"/>
                </a:ext>
              </a:extLst>
            </p:cNvPr>
            <p:cNvSpPr txBox="1"/>
            <p:nvPr/>
          </p:nvSpPr>
          <p:spPr>
            <a:xfrm>
              <a:off x="6952400"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妻</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sp>
        <p:nvSpPr>
          <p:cNvPr id="131" name="Google Shape;1542;p67">
            <a:extLst>
              <a:ext uri="{FF2B5EF4-FFF2-40B4-BE49-F238E27FC236}">
                <a16:creationId xmlns:a16="http://schemas.microsoft.com/office/drawing/2014/main" id="{311A7617-F719-7F62-3BD2-16FCC283E588}"/>
              </a:ext>
            </a:extLst>
          </p:cNvPr>
          <p:cNvSpPr/>
          <p:nvPr/>
        </p:nvSpPr>
        <p:spPr>
          <a:xfrm>
            <a:off x="6354411" y="2083018"/>
            <a:ext cx="3309361"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132" name="Google Shape;1543;p67">
            <a:extLst>
              <a:ext uri="{FF2B5EF4-FFF2-40B4-BE49-F238E27FC236}">
                <a16:creationId xmlns:a16="http://schemas.microsoft.com/office/drawing/2014/main" id="{A5ACCDF2-A2C9-B4EC-B7B8-778CD0929D49}"/>
              </a:ext>
            </a:extLst>
          </p:cNvPr>
          <p:cNvSpPr txBox="1"/>
          <p:nvPr/>
        </p:nvSpPr>
        <p:spPr>
          <a:xfrm>
            <a:off x="4339387" y="1552268"/>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出生</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33" name="Google Shape;1544;p67">
            <a:extLst>
              <a:ext uri="{FF2B5EF4-FFF2-40B4-BE49-F238E27FC236}">
                <a16:creationId xmlns:a16="http://schemas.microsoft.com/office/drawing/2014/main" id="{B52CD99F-5630-78B4-1269-DAF6DC12F8E6}"/>
              </a:ext>
            </a:extLst>
          </p:cNvPr>
          <p:cNvSpPr txBox="1"/>
          <p:nvPr/>
        </p:nvSpPr>
        <p:spPr>
          <a:xfrm>
            <a:off x="6114137" y="1552268"/>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dirty="0">
                <a:solidFill>
                  <a:schemeClr val="accent4"/>
                </a:solidFill>
                <a:latin typeface="游ゴシック" panose="020B0400000000000000" pitchFamily="50" charset="-128"/>
                <a:ea typeface="游ゴシック" panose="020B0400000000000000" pitchFamily="50" charset="-128"/>
                <a:cs typeface="Kosugi"/>
                <a:sym typeface="Kosugi"/>
              </a:rPr>
              <a:t>8週</a:t>
            </a:r>
            <a:endParaRPr sz="1100" b="1" dirty="0">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34" name="Google Shape;1545;p67">
            <a:extLst>
              <a:ext uri="{FF2B5EF4-FFF2-40B4-BE49-F238E27FC236}">
                <a16:creationId xmlns:a16="http://schemas.microsoft.com/office/drawing/2014/main" id="{C0C2275C-99A2-B9E8-83BF-59A2467229DC}"/>
              </a:ext>
            </a:extLst>
          </p:cNvPr>
          <p:cNvSpPr txBox="1"/>
          <p:nvPr/>
        </p:nvSpPr>
        <p:spPr>
          <a:xfrm>
            <a:off x="9462431" y="1552268"/>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dirty="0">
                <a:solidFill>
                  <a:schemeClr val="accent4"/>
                </a:solidFill>
                <a:latin typeface="游ゴシック" panose="020B0400000000000000" pitchFamily="50" charset="-128"/>
                <a:ea typeface="游ゴシック" panose="020B0400000000000000" pitchFamily="50" charset="-128"/>
                <a:cs typeface="Kosugi"/>
                <a:sym typeface="Kosugi"/>
              </a:rPr>
              <a:t>1歳</a:t>
            </a:r>
            <a:endParaRPr sz="1100" b="1" dirty="0">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35" name="Google Shape;1546;p67">
            <a:extLst>
              <a:ext uri="{FF2B5EF4-FFF2-40B4-BE49-F238E27FC236}">
                <a16:creationId xmlns:a16="http://schemas.microsoft.com/office/drawing/2014/main" id="{A7B1798D-71C9-64A2-9A9D-23923D67A71D}"/>
              </a:ext>
            </a:extLst>
          </p:cNvPr>
          <p:cNvSpPr/>
          <p:nvPr/>
        </p:nvSpPr>
        <p:spPr>
          <a:xfrm>
            <a:off x="4605037" y="2746593"/>
            <a:ext cx="2401800"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136" name="Google Shape;1557;p67">
            <a:extLst>
              <a:ext uri="{FF2B5EF4-FFF2-40B4-BE49-F238E27FC236}">
                <a16:creationId xmlns:a16="http://schemas.microsoft.com/office/drawing/2014/main" id="{3CE13068-8A07-DC2A-AE68-DECDCCD725E1}"/>
              </a:ext>
            </a:extLst>
          </p:cNvPr>
          <p:cNvSpPr/>
          <p:nvPr/>
        </p:nvSpPr>
        <p:spPr>
          <a:xfrm>
            <a:off x="4605037" y="3284943"/>
            <a:ext cx="875100" cy="438900"/>
          </a:xfrm>
          <a:prstGeom prst="homePlate">
            <a:avLst>
              <a:gd name="adj" fmla="val 52482"/>
            </a:avLst>
          </a:prstGeom>
          <a:solidFill>
            <a:srgbClr val="FFC0C5"/>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産後パパ</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137" name="Google Shape;1561;p67">
            <a:extLst>
              <a:ext uri="{FF2B5EF4-FFF2-40B4-BE49-F238E27FC236}">
                <a16:creationId xmlns:a16="http://schemas.microsoft.com/office/drawing/2014/main" id="{FBE29056-960B-286E-24EF-348D543F7F47}"/>
              </a:ext>
            </a:extLst>
          </p:cNvPr>
          <p:cNvSpPr txBox="1"/>
          <p:nvPr/>
        </p:nvSpPr>
        <p:spPr>
          <a:xfrm>
            <a:off x="5020762" y="3048006"/>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200" b="1" dirty="0">
                <a:solidFill>
                  <a:srgbClr val="476CAC"/>
                </a:solidFill>
                <a:latin typeface="游ゴシック" panose="020B0400000000000000" pitchFamily="50" charset="-128"/>
                <a:ea typeface="游ゴシック" panose="020B0400000000000000" pitchFamily="50" charset="-128"/>
                <a:cs typeface="Kosugi"/>
                <a:sym typeface="Kosugi"/>
              </a:rPr>
              <a:t>OR</a:t>
            </a:r>
            <a:endParaRPr sz="1200" b="1" dirty="0">
              <a:solidFill>
                <a:srgbClr val="476CAC"/>
              </a:solidFill>
              <a:latin typeface="游ゴシック" panose="020B0400000000000000" pitchFamily="50" charset="-128"/>
              <a:ea typeface="游ゴシック" panose="020B0400000000000000" pitchFamily="50" charset="-128"/>
              <a:cs typeface="Kosugi"/>
              <a:sym typeface="Kosugi"/>
            </a:endParaRPr>
          </a:p>
        </p:txBody>
      </p:sp>
      <p:sp>
        <p:nvSpPr>
          <p:cNvPr id="138" name="テキスト ボックス 137">
            <a:extLst>
              <a:ext uri="{FF2B5EF4-FFF2-40B4-BE49-F238E27FC236}">
                <a16:creationId xmlns:a16="http://schemas.microsoft.com/office/drawing/2014/main" id="{ED9595F9-EEC4-7336-0BDC-0B9A04221B43}"/>
              </a:ext>
            </a:extLst>
          </p:cNvPr>
          <p:cNvSpPr txBox="1"/>
          <p:nvPr/>
        </p:nvSpPr>
        <p:spPr>
          <a:xfrm>
            <a:off x="599036" y="1844710"/>
            <a:ext cx="2935075" cy="1815882"/>
          </a:xfrm>
          <a:prstGeom prst="rect">
            <a:avLst/>
          </a:prstGeom>
          <a:noFill/>
        </p:spPr>
        <p:txBody>
          <a:bodyPr wrap="square">
            <a:spAutoFit/>
          </a:bodyPr>
          <a:lstStyle/>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妻が安心して産後を過ごし、夫婦で協力して子育てをスタートできるように、</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か月を超える育児休業もしくは短期間で産後パパ育休を取得するケースです。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endParaRPr lang="en-US" altLang="ja-JP" cap="none" dirty="0">
              <a:latin typeface="游ゴシック" panose="020B0400000000000000" pitchFamily="50" charset="-128"/>
              <a:ea typeface="游ゴシック" panose="020B0400000000000000" pitchFamily="50" charset="-128"/>
              <a:sym typeface="Arial"/>
            </a:endParaRPr>
          </a:p>
          <a:p>
            <a:pPr marL="72000" marR="0" lvl="0" indent="0" rtl="0">
              <a:lnSpc>
                <a:spcPct val="100000"/>
              </a:lnSpc>
              <a:spcBef>
                <a:spcPts val="0"/>
              </a:spcBef>
              <a:spcAft>
                <a:spcPts val="0"/>
              </a:spcAft>
              <a:buClr>
                <a:srgbClr val="000000"/>
              </a:buClr>
              <a:buSzPts val="1400"/>
              <a:buFont typeface="Arial"/>
              <a:buNone/>
            </a:pPr>
            <a:r>
              <a:rPr lang="ja-JP" altLang="en-US" dirty="0">
                <a:latin typeface="游ゴシック" panose="020B0400000000000000" pitchFamily="50" charset="-128"/>
                <a:ea typeface="游ゴシック" panose="020B0400000000000000" pitchFamily="50" charset="-128"/>
              </a:rPr>
              <a:t>▷</a:t>
            </a:r>
            <a:r>
              <a:rPr lang="ja-JP" altLang="en-US" b="0" i="0" u="none" strike="noStrike" dirty="0">
                <a:solidFill>
                  <a:srgbClr val="000000"/>
                </a:solidFill>
                <a:latin typeface="游ゴシック" panose="020B0400000000000000" pitchFamily="50" charset="-128"/>
                <a:ea typeface="游ゴシック" panose="020B0400000000000000" pitchFamily="50" charset="-128"/>
              </a:rPr>
              <a:t>目安期間</a:t>
            </a:r>
            <a:endParaRPr lang="en-US" altLang="ja-JP" b="0" i="0" u="none" strike="noStrike" dirty="0">
              <a:solidFill>
                <a:srgbClr val="000000"/>
              </a:solidFill>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週間～</a:t>
            </a: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か月程度</a:t>
            </a:r>
            <a:endPar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4" name="正方形/長方形 3">
            <a:extLst>
              <a:ext uri="{FF2B5EF4-FFF2-40B4-BE49-F238E27FC236}">
                <a16:creationId xmlns:a16="http://schemas.microsoft.com/office/drawing/2014/main" id="{E20729CD-1202-08C1-2456-81E858D12716}"/>
              </a:ext>
            </a:extLst>
          </p:cNvPr>
          <p:cNvSpPr/>
          <p:nvPr/>
        </p:nvSpPr>
        <p:spPr>
          <a:xfrm>
            <a:off x="10912079" y="6949440"/>
            <a:ext cx="250917" cy="345000"/>
          </a:xfrm>
          <a:prstGeom prst="rect">
            <a:avLst/>
          </a:prstGeom>
          <a:solidFill>
            <a:srgbClr val="BACE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25705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82" name="Google Shape;406;g28a08eb8ed0_0_984">
            <a:extLst>
              <a:ext uri="{FF2B5EF4-FFF2-40B4-BE49-F238E27FC236}">
                <a16:creationId xmlns:a16="http://schemas.microsoft.com/office/drawing/2014/main" id="{A72BDD5D-BAD9-DA33-CFD3-6C771AF7F6A1}"/>
              </a:ext>
            </a:extLst>
          </p:cNvPr>
          <p:cNvSpPr/>
          <p:nvPr/>
        </p:nvSpPr>
        <p:spPr>
          <a:xfrm>
            <a:off x="567988" y="4875823"/>
            <a:ext cx="9524788" cy="1979230"/>
          </a:xfrm>
          <a:prstGeom prst="round2SameRect">
            <a:avLst>
              <a:gd name="adj1" fmla="val 0"/>
              <a:gd name="adj2" fmla="val 4831"/>
            </a:avLst>
          </a:prstGeom>
          <a:solidFill>
            <a:schemeClr val="bg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72000" marR="0" lvl="0" indent="0" algn="l" rtl="0">
              <a:lnSpc>
                <a:spcPct val="100000"/>
              </a:lnSpc>
              <a:spcBef>
                <a:spcPts val="0"/>
              </a:spcBef>
              <a:spcAft>
                <a:spcPts val="0"/>
              </a:spcAft>
              <a:buClr>
                <a:srgbClr val="000000"/>
              </a:buClr>
              <a:buSzPts val="1400"/>
              <a:buFont typeface="Arial"/>
              <a:buNone/>
            </a:pPr>
            <a:endParaRPr lang="ja-JP" altLang="en-US" b="1"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83" name="Google Shape;405;g28a08eb8ed0_0_984">
            <a:extLst>
              <a:ext uri="{FF2B5EF4-FFF2-40B4-BE49-F238E27FC236}">
                <a16:creationId xmlns:a16="http://schemas.microsoft.com/office/drawing/2014/main" id="{FEF3D468-9282-7AF2-A538-C4F22C2B6D2E}"/>
              </a:ext>
            </a:extLst>
          </p:cNvPr>
          <p:cNvSpPr/>
          <p:nvPr/>
        </p:nvSpPr>
        <p:spPr>
          <a:xfrm>
            <a:off x="567994" y="4530746"/>
            <a:ext cx="9524788" cy="3450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rtl="0">
              <a:lnSpc>
                <a:spcPct val="100000"/>
              </a:lnSpc>
              <a:spcBef>
                <a:spcPts val="0"/>
              </a:spcBef>
              <a:spcAft>
                <a:spcPts val="0"/>
              </a:spcAft>
              <a:buClr>
                <a:srgbClr val="000000"/>
              </a:buClr>
              <a:buSzPts val="1745"/>
              <a:buFont typeface="Arial"/>
              <a:buNone/>
            </a:pPr>
            <a:r>
              <a:rPr lang="ja-JP" altLang="en-US" sz="1600" b="1" i="0" u="none" strike="noStrike" dirty="0">
                <a:solidFill>
                  <a:srgbClr val="D64A5A"/>
                </a:solidFill>
                <a:effectLst/>
                <a:latin typeface="游ゴシック" panose="020B0400000000000000" pitchFamily="50" charset="-128"/>
                <a:ea typeface="游ゴシック" panose="020B0400000000000000" pitchFamily="50" charset="-128"/>
              </a:rPr>
              <a:t>取得タイミング　　</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　</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妻の育児休業と同じタイミングで夫も育児休業を取得</a:t>
            </a:r>
            <a:endParaRPr sz="1800"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84" name="吹き出し: 円形 83">
            <a:extLst>
              <a:ext uri="{FF2B5EF4-FFF2-40B4-BE49-F238E27FC236}">
                <a16:creationId xmlns:a16="http://schemas.microsoft.com/office/drawing/2014/main" id="{6A498E41-02AB-9870-4097-532AE4741083}"/>
              </a:ext>
            </a:extLst>
          </p:cNvPr>
          <p:cNvSpPr/>
          <p:nvPr/>
        </p:nvSpPr>
        <p:spPr>
          <a:xfrm>
            <a:off x="2153388" y="4381196"/>
            <a:ext cx="498846" cy="415154"/>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solidFill>
                  <a:schemeClr val="bg2"/>
                </a:solidFill>
                <a:latin typeface="游ゴシック" panose="020B0400000000000000" pitchFamily="50" charset="-128"/>
                <a:ea typeface="游ゴシック" panose="020B0400000000000000" pitchFamily="50" charset="-128"/>
              </a:rPr>
              <a:t>4</a:t>
            </a:r>
            <a:endParaRPr kumimoji="1" lang="ja-JP" altLang="en-US" b="1" dirty="0">
              <a:solidFill>
                <a:schemeClr val="bg2"/>
              </a:solidFill>
              <a:latin typeface="游ゴシック" panose="020B0400000000000000" pitchFamily="50" charset="-128"/>
              <a:ea typeface="游ゴシック" panose="020B0400000000000000" pitchFamily="50" charset="-128"/>
            </a:endParaRPr>
          </a:p>
        </p:txBody>
      </p:sp>
      <p:sp>
        <p:nvSpPr>
          <p:cNvPr id="5" name="テキスト ボックス 4">
            <a:extLst>
              <a:ext uri="{FF2B5EF4-FFF2-40B4-BE49-F238E27FC236}">
                <a16:creationId xmlns:a16="http://schemas.microsoft.com/office/drawing/2014/main" id="{0B63E27B-2E31-C603-C54C-3AD88D085496}"/>
              </a:ext>
            </a:extLst>
          </p:cNvPr>
          <p:cNvSpPr txBox="1"/>
          <p:nvPr/>
        </p:nvSpPr>
        <p:spPr>
          <a:xfrm>
            <a:off x="599036" y="5098043"/>
            <a:ext cx="3290090" cy="1600438"/>
          </a:xfrm>
          <a:prstGeom prst="rect">
            <a:avLst/>
          </a:prstGeom>
          <a:noFill/>
        </p:spPr>
        <p:txBody>
          <a:bodyPr wrap="square">
            <a:spAutoFit/>
          </a:bodyPr>
          <a:lstStyle/>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妻のすすめと夫本人の育児に参加したいという気持ちにより、夫婦同時期に育児休業を取得し、</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歳まで子育てと育児を協力して行うケースです。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endParaRPr lang="en-US" altLang="ja-JP" cap="none" dirty="0">
              <a:latin typeface="游ゴシック" panose="020B0400000000000000" pitchFamily="50" charset="-128"/>
              <a:ea typeface="游ゴシック" panose="020B0400000000000000" pitchFamily="50" charset="-128"/>
              <a:sym typeface="Arial"/>
            </a:endParaRPr>
          </a:p>
          <a:p>
            <a:pPr marL="72000" marR="0" lvl="0" indent="0" rtl="0">
              <a:lnSpc>
                <a:spcPct val="100000"/>
              </a:lnSpc>
              <a:spcBef>
                <a:spcPts val="0"/>
              </a:spcBef>
              <a:spcAft>
                <a:spcPts val="0"/>
              </a:spcAft>
              <a:buClr>
                <a:srgbClr val="000000"/>
              </a:buClr>
              <a:buSzPts val="1400"/>
              <a:buFont typeface="Arial"/>
              <a:buNone/>
            </a:pPr>
            <a:r>
              <a:rPr lang="ja-JP" altLang="en-US" dirty="0">
                <a:latin typeface="游ゴシック" panose="020B0400000000000000" pitchFamily="50" charset="-128"/>
                <a:ea typeface="游ゴシック" panose="020B0400000000000000" pitchFamily="50" charset="-128"/>
              </a:rPr>
              <a:t>▷</a:t>
            </a:r>
            <a:r>
              <a:rPr lang="ja-JP" altLang="en-US" b="0" i="0" u="none" strike="noStrike" dirty="0">
                <a:solidFill>
                  <a:srgbClr val="000000"/>
                </a:solidFill>
                <a:latin typeface="游ゴシック" panose="020B0400000000000000" pitchFamily="50" charset="-128"/>
                <a:ea typeface="游ゴシック" panose="020B0400000000000000" pitchFamily="50" charset="-128"/>
              </a:rPr>
              <a:t>目安期間</a:t>
            </a:r>
            <a:endParaRPr lang="en-US" altLang="ja-JP" b="0" i="0" u="none" strike="noStrike" dirty="0">
              <a:solidFill>
                <a:srgbClr val="000000"/>
              </a:solidFill>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週間～</a:t>
            </a: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年程度</a:t>
            </a:r>
            <a:endPar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76" name="平行四辺形 75">
            <a:extLst>
              <a:ext uri="{FF2B5EF4-FFF2-40B4-BE49-F238E27FC236}">
                <a16:creationId xmlns:a16="http://schemas.microsoft.com/office/drawing/2014/main" id="{41D3568D-FF26-9CE1-2F57-D1381D2692BD}"/>
              </a:ext>
            </a:extLst>
          </p:cNvPr>
          <p:cNvSpPr/>
          <p:nvPr/>
        </p:nvSpPr>
        <p:spPr>
          <a:xfrm>
            <a:off x="544144" y="603095"/>
            <a:ext cx="5551836" cy="144201"/>
          </a:xfrm>
          <a:prstGeom prst="parallelogram">
            <a:avLst>
              <a:gd name="adj" fmla="val 109706"/>
            </a:avLst>
          </a:prstGeom>
          <a:pattFill prst="wdUpDiag">
            <a:fgClr>
              <a:srgbClr val="FFFF00"/>
            </a:fgClr>
            <a:bgClr>
              <a:schemeClr val="bg2"/>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 name="Google Shape;51;p9">
            <a:extLst>
              <a:ext uri="{FF2B5EF4-FFF2-40B4-BE49-F238E27FC236}">
                <a16:creationId xmlns:a16="http://schemas.microsoft.com/office/drawing/2014/main" id="{DB7D949B-B0AF-F22A-18D8-43E77D146ADB}"/>
              </a:ext>
            </a:extLst>
          </p:cNvPr>
          <p:cNvSpPr txBox="1"/>
          <p:nvPr/>
        </p:nvSpPr>
        <p:spPr>
          <a:xfrm>
            <a:off x="549700" y="424082"/>
            <a:ext cx="9148850" cy="400069"/>
          </a:xfrm>
          <a:prstGeom prst="rect">
            <a:avLst/>
          </a:prstGeom>
          <a:noFill/>
          <a:ln>
            <a:noFill/>
          </a:ln>
        </p:spPr>
        <p:txBody>
          <a:bodyPr spcFirstLastPara="1" wrap="square" lIns="91425" tIns="45700" rIns="91425" bIns="45700" anchor="t" anchorCtr="0">
            <a:spAutoFit/>
          </a:bodyPr>
          <a:lstStyle/>
          <a:p>
            <a:pPr>
              <a:buSzPts val="4000"/>
            </a:pPr>
            <a:r>
              <a:rPr lang="ja-JP" altLang="en-US" sz="2000" dirty="0">
                <a:latin typeface="游ゴシック" panose="020B0400000000000000" pitchFamily="50" charset="-128"/>
                <a:ea typeface="游ゴシック" panose="020B0400000000000000" pitchFamily="50" charset="-128"/>
              </a:rPr>
              <a:t>産後パパ育休と育児休業の</a:t>
            </a:r>
            <a:r>
              <a:rPr lang="en-US" altLang="ja-JP" sz="2000" b="1" dirty="0">
                <a:solidFill>
                  <a:srgbClr val="D64A5A"/>
                </a:solidFill>
                <a:latin typeface="游ゴシック" panose="020B0400000000000000" pitchFamily="50" charset="-128"/>
                <a:ea typeface="游ゴシック" panose="020B0400000000000000" pitchFamily="50" charset="-128"/>
              </a:rPr>
              <a:t>7</a:t>
            </a:r>
            <a:r>
              <a:rPr lang="ja-JP" altLang="en-US" sz="2000" dirty="0">
                <a:latin typeface="游ゴシック" panose="020B0400000000000000" pitchFamily="50" charset="-128"/>
                <a:ea typeface="游ゴシック" panose="020B0400000000000000" pitchFamily="50" charset="-128"/>
              </a:rPr>
              <a:t>つの活用ケース</a:t>
            </a:r>
            <a:endParaRPr lang="ja-JP" altLang="en-US" sz="2000" b="0" i="0" u="none" strike="noStrike" cap="none" dirty="0">
              <a:solidFill>
                <a:srgbClr val="1E2835"/>
              </a:solidFill>
              <a:latin typeface="游ゴシック" panose="020B0400000000000000" pitchFamily="50" charset="-128"/>
              <a:ea typeface="游ゴシック" panose="020B0400000000000000" pitchFamily="50" charset="-128"/>
              <a:sym typeface="Arial"/>
            </a:endParaRPr>
          </a:p>
        </p:txBody>
      </p:sp>
      <p:cxnSp>
        <p:nvCxnSpPr>
          <p:cNvPr id="4" name="Google Shape;1579;p68">
            <a:extLst>
              <a:ext uri="{FF2B5EF4-FFF2-40B4-BE49-F238E27FC236}">
                <a16:creationId xmlns:a16="http://schemas.microsoft.com/office/drawing/2014/main" id="{3A689C64-6C7D-4662-4446-BAF00990AACC}"/>
              </a:ext>
            </a:extLst>
          </p:cNvPr>
          <p:cNvCxnSpPr/>
          <p:nvPr/>
        </p:nvCxnSpPr>
        <p:spPr>
          <a:xfrm rot="10800000">
            <a:off x="4837550" y="5204427"/>
            <a:ext cx="0" cy="1503600"/>
          </a:xfrm>
          <a:prstGeom prst="straightConnector1">
            <a:avLst/>
          </a:prstGeom>
          <a:noFill/>
          <a:ln w="19050" cap="flat" cmpd="sng">
            <a:solidFill>
              <a:schemeClr val="accent4"/>
            </a:solidFill>
            <a:prstDash val="dash"/>
            <a:round/>
            <a:headEnd type="none" w="med" len="med"/>
            <a:tailEnd type="none" w="med" len="med"/>
          </a:ln>
        </p:spPr>
      </p:cxnSp>
      <p:sp>
        <p:nvSpPr>
          <p:cNvPr id="6" name="Google Shape;1580;p68">
            <a:extLst>
              <a:ext uri="{FF2B5EF4-FFF2-40B4-BE49-F238E27FC236}">
                <a16:creationId xmlns:a16="http://schemas.microsoft.com/office/drawing/2014/main" id="{77AAB4C1-97C0-CC27-089F-8F4E3C141DF8}"/>
              </a:ext>
            </a:extLst>
          </p:cNvPr>
          <p:cNvSpPr/>
          <p:nvPr/>
        </p:nvSpPr>
        <p:spPr>
          <a:xfrm>
            <a:off x="4868675" y="5433514"/>
            <a:ext cx="1685400" cy="438900"/>
          </a:xfrm>
          <a:prstGeom prst="homePlate">
            <a:avLst>
              <a:gd name="adj" fmla="val 52482"/>
            </a:avLst>
          </a:prstGeom>
          <a:solidFill>
            <a:srgbClr val="E5E7EB"/>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7" name="Google Shape;1581;p68">
            <a:extLst>
              <a:ext uri="{FF2B5EF4-FFF2-40B4-BE49-F238E27FC236}">
                <a16:creationId xmlns:a16="http://schemas.microsoft.com/office/drawing/2014/main" id="{6B85F884-05D8-3BDC-4B89-EFDCD154DF84}"/>
              </a:ext>
            </a:extLst>
          </p:cNvPr>
          <p:cNvCxnSpPr/>
          <p:nvPr/>
        </p:nvCxnSpPr>
        <p:spPr>
          <a:xfrm rot="10800000">
            <a:off x="6585000" y="5204427"/>
            <a:ext cx="0" cy="1503600"/>
          </a:xfrm>
          <a:prstGeom prst="straightConnector1">
            <a:avLst/>
          </a:prstGeom>
          <a:noFill/>
          <a:ln w="19050" cap="flat" cmpd="sng">
            <a:solidFill>
              <a:schemeClr val="accent4"/>
            </a:solidFill>
            <a:prstDash val="dash"/>
            <a:round/>
            <a:headEnd type="none" w="med" len="med"/>
            <a:tailEnd type="none" w="med" len="med"/>
          </a:ln>
        </p:spPr>
      </p:cxnSp>
      <p:cxnSp>
        <p:nvCxnSpPr>
          <p:cNvPr id="8" name="Google Shape;1582;p68">
            <a:extLst>
              <a:ext uri="{FF2B5EF4-FFF2-40B4-BE49-F238E27FC236}">
                <a16:creationId xmlns:a16="http://schemas.microsoft.com/office/drawing/2014/main" id="{DFC4A556-EC50-5C8C-75F0-5EAC97137BB5}"/>
              </a:ext>
            </a:extLst>
          </p:cNvPr>
          <p:cNvCxnSpPr/>
          <p:nvPr/>
        </p:nvCxnSpPr>
        <p:spPr>
          <a:xfrm rot="10800000">
            <a:off x="9635850" y="5204427"/>
            <a:ext cx="0" cy="1503600"/>
          </a:xfrm>
          <a:prstGeom prst="straightConnector1">
            <a:avLst/>
          </a:prstGeom>
          <a:noFill/>
          <a:ln w="19050" cap="flat" cmpd="sng">
            <a:solidFill>
              <a:schemeClr val="accent4"/>
            </a:solidFill>
            <a:prstDash val="dash"/>
            <a:round/>
            <a:headEnd type="none" w="med" len="med"/>
            <a:tailEnd type="none" w="med" len="med"/>
          </a:ln>
        </p:spPr>
      </p:cxnSp>
      <p:cxnSp>
        <p:nvCxnSpPr>
          <p:cNvPr id="9" name="Google Shape;1583;p68">
            <a:extLst>
              <a:ext uri="{FF2B5EF4-FFF2-40B4-BE49-F238E27FC236}">
                <a16:creationId xmlns:a16="http://schemas.microsoft.com/office/drawing/2014/main" id="{2FCF9FD5-F9FC-7865-E924-444EF8726DB4}"/>
              </a:ext>
            </a:extLst>
          </p:cNvPr>
          <p:cNvCxnSpPr>
            <a:cxnSpLocks/>
          </p:cNvCxnSpPr>
          <p:nvPr/>
        </p:nvCxnSpPr>
        <p:spPr>
          <a:xfrm>
            <a:off x="3906700" y="5267464"/>
            <a:ext cx="6004500" cy="0"/>
          </a:xfrm>
          <a:prstGeom prst="straightConnector1">
            <a:avLst/>
          </a:prstGeom>
          <a:noFill/>
          <a:ln w="19050" cap="flat" cmpd="sng">
            <a:solidFill>
              <a:schemeClr val="accent4"/>
            </a:solidFill>
            <a:prstDash val="solid"/>
            <a:round/>
            <a:headEnd type="none" w="med" len="med"/>
            <a:tailEnd type="triangle" w="med" len="med"/>
          </a:ln>
        </p:spPr>
      </p:cxnSp>
      <p:sp>
        <p:nvSpPr>
          <p:cNvPr id="29" name="Google Shape;1584;p68">
            <a:extLst>
              <a:ext uri="{FF2B5EF4-FFF2-40B4-BE49-F238E27FC236}">
                <a16:creationId xmlns:a16="http://schemas.microsoft.com/office/drawing/2014/main" id="{AEE46825-74D1-4A9B-4943-F8BF1D0A05FD}"/>
              </a:ext>
            </a:extLst>
          </p:cNvPr>
          <p:cNvSpPr/>
          <p:nvPr/>
        </p:nvSpPr>
        <p:spPr>
          <a:xfrm>
            <a:off x="6618050" y="5433514"/>
            <a:ext cx="2982600"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30" name="Google Shape;1585;p68">
            <a:extLst>
              <a:ext uri="{FF2B5EF4-FFF2-40B4-BE49-F238E27FC236}">
                <a16:creationId xmlns:a16="http://schemas.microsoft.com/office/drawing/2014/main" id="{77D5A85E-37EF-3417-67DD-C0BC2E55F817}"/>
              </a:ext>
            </a:extLst>
          </p:cNvPr>
          <p:cNvSpPr txBox="1"/>
          <p:nvPr/>
        </p:nvSpPr>
        <p:spPr>
          <a:xfrm>
            <a:off x="4603025" y="4902764"/>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出生</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31" name="Google Shape;1586;p68">
            <a:extLst>
              <a:ext uri="{FF2B5EF4-FFF2-40B4-BE49-F238E27FC236}">
                <a16:creationId xmlns:a16="http://schemas.microsoft.com/office/drawing/2014/main" id="{AE1D34CD-D0C3-F9F7-5927-00BFAA3C970D}"/>
              </a:ext>
            </a:extLst>
          </p:cNvPr>
          <p:cNvSpPr txBox="1"/>
          <p:nvPr/>
        </p:nvSpPr>
        <p:spPr>
          <a:xfrm>
            <a:off x="6377775" y="4902764"/>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8週</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32" name="Google Shape;1587;p68">
            <a:extLst>
              <a:ext uri="{FF2B5EF4-FFF2-40B4-BE49-F238E27FC236}">
                <a16:creationId xmlns:a16="http://schemas.microsoft.com/office/drawing/2014/main" id="{5350BC6B-9411-9786-8814-A2B0230F82ED}"/>
              </a:ext>
            </a:extLst>
          </p:cNvPr>
          <p:cNvSpPr txBox="1"/>
          <p:nvPr/>
        </p:nvSpPr>
        <p:spPr>
          <a:xfrm>
            <a:off x="9434500" y="4902764"/>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dirty="0">
                <a:solidFill>
                  <a:schemeClr val="accent4"/>
                </a:solidFill>
                <a:latin typeface="游ゴシック" panose="020B0400000000000000" pitchFamily="50" charset="-128"/>
                <a:ea typeface="游ゴシック" panose="020B0400000000000000" pitchFamily="50" charset="-128"/>
                <a:cs typeface="Kosugi"/>
                <a:sym typeface="Kosugi"/>
              </a:rPr>
              <a:t>1歳</a:t>
            </a:r>
            <a:endParaRPr sz="1100" b="1" dirty="0">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33" name="Google Shape;1591;p68">
            <a:extLst>
              <a:ext uri="{FF2B5EF4-FFF2-40B4-BE49-F238E27FC236}">
                <a16:creationId xmlns:a16="http://schemas.microsoft.com/office/drawing/2014/main" id="{72B033AF-E9F1-704C-843E-42E5EC17AF41}"/>
              </a:ext>
            </a:extLst>
          </p:cNvPr>
          <p:cNvSpPr/>
          <p:nvPr/>
        </p:nvSpPr>
        <p:spPr>
          <a:xfrm>
            <a:off x="6618050" y="6115639"/>
            <a:ext cx="2982600"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grpSp>
        <p:nvGrpSpPr>
          <p:cNvPr id="34" name="Google Shape;1593;p68">
            <a:extLst>
              <a:ext uri="{FF2B5EF4-FFF2-40B4-BE49-F238E27FC236}">
                <a16:creationId xmlns:a16="http://schemas.microsoft.com/office/drawing/2014/main" id="{12B1377C-B60A-3B6C-A442-46854969E03F}"/>
              </a:ext>
            </a:extLst>
          </p:cNvPr>
          <p:cNvGrpSpPr/>
          <p:nvPr/>
        </p:nvGrpSpPr>
        <p:grpSpPr>
          <a:xfrm>
            <a:off x="4089350" y="5370239"/>
            <a:ext cx="627725" cy="565450"/>
            <a:chOff x="6877275" y="2518700"/>
            <a:chExt cx="627725" cy="565450"/>
          </a:xfrm>
        </p:grpSpPr>
        <p:sp>
          <p:nvSpPr>
            <p:cNvPr id="35" name="Google Shape;1594;p68">
              <a:extLst>
                <a:ext uri="{FF2B5EF4-FFF2-40B4-BE49-F238E27FC236}">
                  <a16:creationId xmlns:a16="http://schemas.microsoft.com/office/drawing/2014/main" id="{64A93D80-7620-1439-E0ED-F20136C0E366}"/>
                </a:ext>
              </a:extLst>
            </p:cNvPr>
            <p:cNvSpPr/>
            <p:nvPr/>
          </p:nvSpPr>
          <p:spPr>
            <a:xfrm>
              <a:off x="6877275" y="2518700"/>
              <a:ext cx="552600" cy="552600"/>
            </a:xfrm>
            <a:prstGeom prst="ellipse">
              <a:avLst/>
            </a:prstGeom>
            <a:solidFill>
              <a:srgbClr val="FFE478"/>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36" name="Google Shape;1595;p68">
              <a:extLst>
                <a:ext uri="{FF2B5EF4-FFF2-40B4-BE49-F238E27FC236}">
                  <a16:creationId xmlns:a16="http://schemas.microsoft.com/office/drawing/2014/main" id="{3D62B579-8BA3-7C3B-C620-08D73FE2F7D8}"/>
                </a:ext>
              </a:extLst>
            </p:cNvPr>
            <p:cNvSpPr txBox="1"/>
            <p:nvPr/>
          </p:nvSpPr>
          <p:spPr>
            <a:xfrm>
              <a:off x="6952400"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妻</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grpSp>
        <p:nvGrpSpPr>
          <p:cNvPr id="37" name="Google Shape;1596;p68">
            <a:extLst>
              <a:ext uri="{FF2B5EF4-FFF2-40B4-BE49-F238E27FC236}">
                <a16:creationId xmlns:a16="http://schemas.microsoft.com/office/drawing/2014/main" id="{466F3AE0-BE49-C66D-0400-B6C5782370D4}"/>
              </a:ext>
            </a:extLst>
          </p:cNvPr>
          <p:cNvGrpSpPr/>
          <p:nvPr/>
        </p:nvGrpSpPr>
        <p:grpSpPr>
          <a:xfrm>
            <a:off x="4089350" y="6100089"/>
            <a:ext cx="627725" cy="565450"/>
            <a:chOff x="6216950" y="2518700"/>
            <a:chExt cx="627725" cy="565450"/>
          </a:xfrm>
        </p:grpSpPr>
        <p:sp>
          <p:nvSpPr>
            <p:cNvPr id="38" name="Google Shape;1597;p68">
              <a:extLst>
                <a:ext uri="{FF2B5EF4-FFF2-40B4-BE49-F238E27FC236}">
                  <a16:creationId xmlns:a16="http://schemas.microsoft.com/office/drawing/2014/main" id="{A989EA46-2AF0-1FA4-628D-7D3BBF40A064}"/>
                </a:ext>
              </a:extLst>
            </p:cNvPr>
            <p:cNvSpPr/>
            <p:nvPr/>
          </p:nvSpPr>
          <p:spPr>
            <a:xfrm>
              <a:off x="6216950" y="2518700"/>
              <a:ext cx="552600" cy="552600"/>
            </a:xfrm>
            <a:prstGeom prst="ellipse">
              <a:avLst/>
            </a:prstGeom>
            <a:solidFill>
              <a:srgbClr val="FFADB4"/>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39" name="Google Shape;1598;p68">
              <a:extLst>
                <a:ext uri="{FF2B5EF4-FFF2-40B4-BE49-F238E27FC236}">
                  <a16:creationId xmlns:a16="http://schemas.microsoft.com/office/drawing/2014/main" id="{86816C14-2D91-3A99-4048-59CAD04A52AC}"/>
                </a:ext>
              </a:extLst>
            </p:cNvPr>
            <p:cNvSpPr txBox="1"/>
            <p:nvPr/>
          </p:nvSpPr>
          <p:spPr>
            <a:xfrm>
              <a:off x="6292075"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夫</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sp>
        <p:nvSpPr>
          <p:cNvPr id="86" name="Google Shape;406;g28a08eb8ed0_0_984">
            <a:extLst>
              <a:ext uri="{FF2B5EF4-FFF2-40B4-BE49-F238E27FC236}">
                <a16:creationId xmlns:a16="http://schemas.microsoft.com/office/drawing/2014/main" id="{25888388-0A32-42ED-BECF-715D03F72859}"/>
              </a:ext>
            </a:extLst>
          </p:cNvPr>
          <p:cNvSpPr/>
          <p:nvPr/>
        </p:nvSpPr>
        <p:spPr>
          <a:xfrm>
            <a:off x="567988" y="1504781"/>
            <a:ext cx="9524788" cy="2678085"/>
          </a:xfrm>
          <a:prstGeom prst="round2SameRect">
            <a:avLst>
              <a:gd name="adj1" fmla="val 0"/>
              <a:gd name="adj2" fmla="val 4831"/>
            </a:avLst>
          </a:prstGeom>
          <a:solidFill>
            <a:schemeClr val="bg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72000" marR="0" lvl="0" indent="0" algn="l" rtl="0">
              <a:lnSpc>
                <a:spcPct val="100000"/>
              </a:lnSpc>
              <a:spcBef>
                <a:spcPts val="0"/>
              </a:spcBef>
              <a:spcAft>
                <a:spcPts val="0"/>
              </a:spcAft>
              <a:buClr>
                <a:srgbClr val="000000"/>
              </a:buClr>
              <a:buSzPts val="1400"/>
              <a:buFont typeface="Arial"/>
              <a:buNone/>
            </a:pPr>
            <a:endParaRPr lang="ja-JP" altLang="en-US" b="1"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87" name="Google Shape;405;g28a08eb8ed0_0_984">
            <a:extLst>
              <a:ext uri="{FF2B5EF4-FFF2-40B4-BE49-F238E27FC236}">
                <a16:creationId xmlns:a16="http://schemas.microsoft.com/office/drawing/2014/main" id="{2DBBCA97-D0BD-595E-CD95-7CC0D2DBE0E8}"/>
              </a:ext>
            </a:extLst>
          </p:cNvPr>
          <p:cNvSpPr/>
          <p:nvPr/>
        </p:nvSpPr>
        <p:spPr>
          <a:xfrm>
            <a:off x="567994" y="1159705"/>
            <a:ext cx="9524788" cy="3450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rtl="0">
              <a:lnSpc>
                <a:spcPct val="100000"/>
              </a:lnSpc>
              <a:spcBef>
                <a:spcPts val="0"/>
              </a:spcBef>
              <a:spcAft>
                <a:spcPts val="0"/>
              </a:spcAft>
              <a:buClr>
                <a:srgbClr val="000000"/>
              </a:buClr>
              <a:buSzPts val="1745"/>
              <a:buFont typeface="Arial"/>
              <a:buNone/>
            </a:pPr>
            <a:r>
              <a:rPr lang="ja-JP" altLang="en-US" sz="1600" b="1" i="0" u="none" strike="noStrike" dirty="0">
                <a:solidFill>
                  <a:srgbClr val="D64A5A"/>
                </a:solidFill>
                <a:effectLst/>
                <a:latin typeface="游ゴシック" panose="020B0400000000000000" pitchFamily="50" charset="-128"/>
                <a:ea typeface="游ゴシック" panose="020B0400000000000000" pitchFamily="50" charset="-128"/>
              </a:rPr>
              <a:t>取得タイミング　　</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　</a:t>
            </a:r>
            <a:r>
              <a:rPr lang="en-US" altLang="ja-JP"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1</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回目は妻の出産・退院時、</a:t>
            </a:r>
            <a:r>
              <a:rPr lang="en-US" altLang="ja-JP"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2</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回目は少し期間をあけて休業を分割取得</a:t>
            </a:r>
            <a:endParaRPr sz="1800"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88" name="吹き出し: 円形 87">
            <a:extLst>
              <a:ext uri="{FF2B5EF4-FFF2-40B4-BE49-F238E27FC236}">
                <a16:creationId xmlns:a16="http://schemas.microsoft.com/office/drawing/2014/main" id="{7BDADD0E-DD12-0EE9-49B2-B66FC4ABDC9A}"/>
              </a:ext>
            </a:extLst>
          </p:cNvPr>
          <p:cNvSpPr/>
          <p:nvPr/>
        </p:nvSpPr>
        <p:spPr>
          <a:xfrm>
            <a:off x="2153388" y="1010155"/>
            <a:ext cx="498846" cy="415154"/>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solidFill>
                  <a:schemeClr val="bg2"/>
                </a:solidFill>
                <a:latin typeface="游ゴシック" panose="020B0400000000000000" pitchFamily="50" charset="-128"/>
                <a:ea typeface="游ゴシック" panose="020B0400000000000000" pitchFamily="50" charset="-128"/>
              </a:rPr>
              <a:t>3</a:t>
            </a:r>
            <a:endParaRPr kumimoji="1" lang="ja-JP" altLang="en-US" b="1" dirty="0">
              <a:solidFill>
                <a:schemeClr val="bg2"/>
              </a:solidFill>
              <a:latin typeface="游ゴシック" panose="020B0400000000000000" pitchFamily="50" charset="-128"/>
              <a:ea typeface="游ゴシック" panose="020B0400000000000000" pitchFamily="50" charset="-128"/>
            </a:endParaRPr>
          </a:p>
        </p:txBody>
      </p:sp>
      <p:cxnSp>
        <p:nvCxnSpPr>
          <p:cNvPr id="89" name="Google Shape;1529;p67">
            <a:extLst>
              <a:ext uri="{FF2B5EF4-FFF2-40B4-BE49-F238E27FC236}">
                <a16:creationId xmlns:a16="http://schemas.microsoft.com/office/drawing/2014/main" id="{BC9E705F-950D-B010-500B-5B3CEDA18CC9}"/>
              </a:ext>
            </a:extLst>
          </p:cNvPr>
          <p:cNvCxnSpPr>
            <a:cxnSpLocks/>
          </p:cNvCxnSpPr>
          <p:nvPr/>
        </p:nvCxnSpPr>
        <p:spPr>
          <a:xfrm flipV="1">
            <a:off x="7222428" y="2112900"/>
            <a:ext cx="0" cy="1671296"/>
          </a:xfrm>
          <a:prstGeom prst="straightConnector1">
            <a:avLst/>
          </a:prstGeom>
          <a:noFill/>
          <a:ln w="19050" cap="flat" cmpd="sng">
            <a:solidFill>
              <a:schemeClr val="accent4"/>
            </a:solidFill>
            <a:prstDash val="dash"/>
            <a:round/>
            <a:headEnd type="none" w="med" len="med"/>
            <a:tailEnd type="none" w="med" len="med"/>
          </a:ln>
        </p:spPr>
      </p:cxnSp>
      <p:sp>
        <p:nvSpPr>
          <p:cNvPr id="90" name="Google Shape;1530;p67">
            <a:extLst>
              <a:ext uri="{FF2B5EF4-FFF2-40B4-BE49-F238E27FC236}">
                <a16:creationId xmlns:a16="http://schemas.microsoft.com/office/drawing/2014/main" id="{BFA87B66-271F-1FB7-E07E-8F917275C4DF}"/>
              </a:ext>
            </a:extLst>
          </p:cNvPr>
          <p:cNvSpPr/>
          <p:nvPr/>
        </p:nvSpPr>
        <p:spPr>
          <a:xfrm>
            <a:off x="7253552" y="2278950"/>
            <a:ext cx="2388159" cy="438900"/>
          </a:xfrm>
          <a:prstGeom prst="homePlate">
            <a:avLst>
              <a:gd name="adj" fmla="val 52482"/>
            </a:avLst>
          </a:prstGeom>
          <a:solidFill>
            <a:srgbClr val="E5E7EB"/>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91" name="Google Shape;1533;p67">
            <a:extLst>
              <a:ext uri="{FF2B5EF4-FFF2-40B4-BE49-F238E27FC236}">
                <a16:creationId xmlns:a16="http://schemas.microsoft.com/office/drawing/2014/main" id="{8E4D85DE-9522-5F0F-B4F5-106CF892EFAF}"/>
              </a:ext>
            </a:extLst>
          </p:cNvPr>
          <p:cNvCxnSpPr>
            <a:cxnSpLocks/>
          </p:cNvCxnSpPr>
          <p:nvPr/>
        </p:nvCxnSpPr>
        <p:spPr>
          <a:xfrm flipV="1">
            <a:off x="9641725" y="2112900"/>
            <a:ext cx="0" cy="1671296"/>
          </a:xfrm>
          <a:prstGeom prst="straightConnector1">
            <a:avLst/>
          </a:prstGeom>
          <a:noFill/>
          <a:ln w="19050" cap="flat" cmpd="sng">
            <a:solidFill>
              <a:schemeClr val="accent4"/>
            </a:solidFill>
            <a:prstDash val="dash"/>
            <a:round/>
            <a:headEnd type="none" w="med" len="med"/>
            <a:tailEnd type="none" w="med" len="med"/>
          </a:ln>
        </p:spPr>
      </p:cxnSp>
      <p:cxnSp>
        <p:nvCxnSpPr>
          <p:cNvPr id="92" name="Google Shape;1535;p67">
            <a:extLst>
              <a:ext uri="{FF2B5EF4-FFF2-40B4-BE49-F238E27FC236}">
                <a16:creationId xmlns:a16="http://schemas.microsoft.com/office/drawing/2014/main" id="{923596F1-3640-304B-A5C5-86E01D4A8002}"/>
              </a:ext>
            </a:extLst>
          </p:cNvPr>
          <p:cNvCxnSpPr>
            <a:cxnSpLocks/>
          </p:cNvCxnSpPr>
          <p:nvPr/>
        </p:nvCxnSpPr>
        <p:spPr>
          <a:xfrm>
            <a:off x="6291578" y="2112900"/>
            <a:ext cx="3687180" cy="0"/>
          </a:xfrm>
          <a:prstGeom prst="straightConnector1">
            <a:avLst/>
          </a:prstGeom>
          <a:noFill/>
          <a:ln w="19050" cap="flat" cmpd="sng">
            <a:solidFill>
              <a:schemeClr val="accent4"/>
            </a:solidFill>
            <a:prstDash val="solid"/>
            <a:round/>
            <a:headEnd type="none" w="med" len="med"/>
            <a:tailEnd type="triangle" w="med" len="med"/>
          </a:ln>
        </p:spPr>
      </p:cxnSp>
      <p:grpSp>
        <p:nvGrpSpPr>
          <p:cNvPr id="93" name="Google Shape;1536;p67">
            <a:extLst>
              <a:ext uri="{FF2B5EF4-FFF2-40B4-BE49-F238E27FC236}">
                <a16:creationId xmlns:a16="http://schemas.microsoft.com/office/drawing/2014/main" id="{2F9D94FB-722B-8D76-A3B5-B90159890A2E}"/>
              </a:ext>
            </a:extLst>
          </p:cNvPr>
          <p:cNvGrpSpPr/>
          <p:nvPr/>
        </p:nvGrpSpPr>
        <p:grpSpPr>
          <a:xfrm>
            <a:off x="6474228" y="2926538"/>
            <a:ext cx="627725" cy="565450"/>
            <a:chOff x="6216950" y="2518700"/>
            <a:chExt cx="627725" cy="565450"/>
          </a:xfrm>
        </p:grpSpPr>
        <p:sp>
          <p:nvSpPr>
            <p:cNvPr id="94" name="Google Shape;1537;p67">
              <a:extLst>
                <a:ext uri="{FF2B5EF4-FFF2-40B4-BE49-F238E27FC236}">
                  <a16:creationId xmlns:a16="http://schemas.microsoft.com/office/drawing/2014/main" id="{CA8EF2A6-890E-A4A7-A2CE-9F6EB68E2DA9}"/>
                </a:ext>
              </a:extLst>
            </p:cNvPr>
            <p:cNvSpPr/>
            <p:nvPr/>
          </p:nvSpPr>
          <p:spPr>
            <a:xfrm>
              <a:off x="6216950" y="2518700"/>
              <a:ext cx="552600" cy="552600"/>
            </a:xfrm>
            <a:prstGeom prst="ellipse">
              <a:avLst/>
            </a:prstGeom>
            <a:solidFill>
              <a:srgbClr val="FFADB4"/>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95" name="Google Shape;1538;p67">
              <a:extLst>
                <a:ext uri="{FF2B5EF4-FFF2-40B4-BE49-F238E27FC236}">
                  <a16:creationId xmlns:a16="http://schemas.microsoft.com/office/drawing/2014/main" id="{E544B7A6-00D2-E883-D8AA-00934404862C}"/>
                </a:ext>
              </a:extLst>
            </p:cNvPr>
            <p:cNvSpPr txBox="1"/>
            <p:nvPr/>
          </p:nvSpPr>
          <p:spPr>
            <a:xfrm>
              <a:off x="6292075"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夫</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grpSp>
        <p:nvGrpSpPr>
          <p:cNvPr id="96" name="Google Shape;1539;p67">
            <a:extLst>
              <a:ext uri="{FF2B5EF4-FFF2-40B4-BE49-F238E27FC236}">
                <a16:creationId xmlns:a16="http://schemas.microsoft.com/office/drawing/2014/main" id="{65E085F1-864D-E5EC-C8EB-627DD27787EC}"/>
              </a:ext>
            </a:extLst>
          </p:cNvPr>
          <p:cNvGrpSpPr/>
          <p:nvPr/>
        </p:nvGrpSpPr>
        <p:grpSpPr>
          <a:xfrm>
            <a:off x="6474228" y="2215675"/>
            <a:ext cx="627725" cy="565450"/>
            <a:chOff x="6877275" y="2518700"/>
            <a:chExt cx="627725" cy="565450"/>
          </a:xfrm>
        </p:grpSpPr>
        <p:sp>
          <p:nvSpPr>
            <p:cNvPr id="97" name="Google Shape;1540;p67">
              <a:extLst>
                <a:ext uri="{FF2B5EF4-FFF2-40B4-BE49-F238E27FC236}">
                  <a16:creationId xmlns:a16="http://schemas.microsoft.com/office/drawing/2014/main" id="{4B3DA782-A139-DE9E-0BCD-1144B546D2E9}"/>
                </a:ext>
              </a:extLst>
            </p:cNvPr>
            <p:cNvSpPr/>
            <p:nvPr/>
          </p:nvSpPr>
          <p:spPr>
            <a:xfrm>
              <a:off x="6877275" y="2518700"/>
              <a:ext cx="552600" cy="552600"/>
            </a:xfrm>
            <a:prstGeom prst="ellipse">
              <a:avLst/>
            </a:prstGeom>
            <a:solidFill>
              <a:srgbClr val="FFE478"/>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98" name="Google Shape;1541;p67">
              <a:extLst>
                <a:ext uri="{FF2B5EF4-FFF2-40B4-BE49-F238E27FC236}">
                  <a16:creationId xmlns:a16="http://schemas.microsoft.com/office/drawing/2014/main" id="{6A743F5B-D7EB-2F3B-DE97-791503A0B5F4}"/>
                </a:ext>
              </a:extLst>
            </p:cNvPr>
            <p:cNvSpPr txBox="1"/>
            <p:nvPr/>
          </p:nvSpPr>
          <p:spPr>
            <a:xfrm>
              <a:off x="6952400"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妻</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sp>
        <p:nvSpPr>
          <p:cNvPr id="99" name="Google Shape;1543;p67">
            <a:extLst>
              <a:ext uri="{FF2B5EF4-FFF2-40B4-BE49-F238E27FC236}">
                <a16:creationId xmlns:a16="http://schemas.microsoft.com/office/drawing/2014/main" id="{CA66705C-F702-C3E2-A033-5DD5E4F13B26}"/>
              </a:ext>
            </a:extLst>
          </p:cNvPr>
          <p:cNvSpPr txBox="1"/>
          <p:nvPr/>
        </p:nvSpPr>
        <p:spPr>
          <a:xfrm>
            <a:off x="6987903" y="1748200"/>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出生</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00" name="Google Shape;1544;p67">
            <a:extLst>
              <a:ext uri="{FF2B5EF4-FFF2-40B4-BE49-F238E27FC236}">
                <a16:creationId xmlns:a16="http://schemas.microsoft.com/office/drawing/2014/main" id="{4BDE79F9-4B8A-9B1F-1059-67B824D97CD9}"/>
              </a:ext>
            </a:extLst>
          </p:cNvPr>
          <p:cNvSpPr txBox="1"/>
          <p:nvPr/>
        </p:nvSpPr>
        <p:spPr>
          <a:xfrm>
            <a:off x="9434500" y="1748200"/>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dirty="0">
                <a:solidFill>
                  <a:schemeClr val="accent4"/>
                </a:solidFill>
                <a:latin typeface="游ゴシック" panose="020B0400000000000000" pitchFamily="50" charset="-128"/>
                <a:ea typeface="游ゴシック" panose="020B0400000000000000" pitchFamily="50" charset="-128"/>
                <a:cs typeface="Kosugi"/>
                <a:sym typeface="Kosugi"/>
              </a:rPr>
              <a:t>8週</a:t>
            </a:r>
            <a:endParaRPr sz="1100" b="1" dirty="0">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01" name="テキスト ボックス 100">
            <a:extLst>
              <a:ext uri="{FF2B5EF4-FFF2-40B4-BE49-F238E27FC236}">
                <a16:creationId xmlns:a16="http://schemas.microsoft.com/office/drawing/2014/main" id="{9BA61D0E-2A51-5BF3-488F-0F1866071F5C}"/>
              </a:ext>
            </a:extLst>
          </p:cNvPr>
          <p:cNvSpPr txBox="1"/>
          <p:nvPr/>
        </p:nvSpPr>
        <p:spPr>
          <a:xfrm>
            <a:off x="599036" y="1861749"/>
            <a:ext cx="5691401" cy="2246769"/>
          </a:xfrm>
          <a:prstGeom prst="rect">
            <a:avLst/>
          </a:prstGeom>
          <a:noFill/>
        </p:spPr>
        <p:txBody>
          <a:bodyPr wrap="square">
            <a:spAutoFit/>
          </a:bodyPr>
          <a:lstStyle/>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妻のすすめと夫本人の育児に参加したいという気持ちにより、</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夫婦同時期に育児休業を取得し、</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歳まで子育てと育児を協力して</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行うケースです。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産後パパ育休は、まとめて取得しても、分割取得（</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回まで）しても差し支えありません。</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分割取得を希望する場合は、取得申出時にまとめて申出する必要があるため、注意してください。</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endParaRPr lang="en-US" altLang="ja-JP" cap="none" dirty="0">
              <a:latin typeface="游ゴシック" panose="020B0400000000000000" pitchFamily="50" charset="-128"/>
              <a:ea typeface="游ゴシック" panose="020B0400000000000000" pitchFamily="50" charset="-128"/>
              <a:sym typeface="Arial"/>
            </a:endParaRPr>
          </a:p>
          <a:p>
            <a:pPr marL="72000" marR="0" lvl="0" indent="0" rtl="0">
              <a:lnSpc>
                <a:spcPct val="100000"/>
              </a:lnSpc>
              <a:spcBef>
                <a:spcPts val="0"/>
              </a:spcBef>
              <a:spcAft>
                <a:spcPts val="0"/>
              </a:spcAft>
              <a:buClr>
                <a:srgbClr val="000000"/>
              </a:buClr>
              <a:buSzPts val="1400"/>
              <a:buFont typeface="Arial"/>
              <a:buNone/>
            </a:pPr>
            <a:r>
              <a:rPr lang="ja-JP" altLang="en-US" dirty="0">
                <a:latin typeface="游ゴシック" panose="020B0400000000000000" pitchFamily="50" charset="-128"/>
                <a:ea typeface="游ゴシック" panose="020B0400000000000000" pitchFamily="50" charset="-128"/>
              </a:rPr>
              <a:t>▷</a:t>
            </a:r>
            <a:r>
              <a:rPr lang="ja-JP" altLang="en-US" b="0" i="0" u="none" strike="noStrike" dirty="0">
                <a:solidFill>
                  <a:srgbClr val="000000"/>
                </a:solidFill>
                <a:latin typeface="游ゴシック" panose="020B0400000000000000" pitchFamily="50" charset="-128"/>
                <a:ea typeface="游ゴシック" panose="020B0400000000000000" pitchFamily="50" charset="-128"/>
              </a:rPr>
              <a:t>目安期間</a:t>
            </a:r>
            <a:endParaRPr lang="en-US" altLang="ja-JP" b="0" i="0" u="none" strike="noStrike" dirty="0">
              <a:solidFill>
                <a:srgbClr val="000000"/>
              </a:solidFill>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週間～</a:t>
            </a: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年程度</a:t>
            </a:r>
            <a:endPar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102" name="Google Shape;1556;p67">
            <a:extLst>
              <a:ext uri="{FF2B5EF4-FFF2-40B4-BE49-F238E27FC236}">
                <a16:creationId xmlns:a16="http://schemas.microsoft.com/office/drawing/2014/main" id="{E855EC64-AE94-DC57-A824-375E0BC4F71F}"/>
              </a:ext>
            </a:extLst>
          </p:cNvPr>
          <p:cNvSpPr/>
          <p:nvPr/>
        </p:nvSpPr>
        <p:spPr>
          <a:xfrm>
            <a:off x="7253553" y="2991696"/>
            <a:ext cx="685500" cy="438900"/>
          </a:xfrm>
          <a:prstGeom prst="homePlate">
            <a:avLst>
              <a:gd name="adj" fmla="val 52482"/>
            </a:avLst>
          </a:prstGeom>
          <a:solidFill>
            <a:srgbClr val="FFC0C5"/>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dirty="0">
                <a:solidFill>
                  <a:srgbClr val="1A3E7C"/>
                </a:solidFill>
                <a:latin typeface="游ゴシック" panose="020B0400000000000000" pitchFamily="50" charset="-128"/>
                <a:ea typeface="游ゴシック" panose="020B0400000000000000" pitchFamily="50" charset="-128"/>
                <a:cs typeface="Kosugi"/>
                <a:sym typeface="Kosugi"/>
              </a:rPr>
              <a:t>産後パパ</a:t>
            </a:r>
            <a:endParaRPr sz="1100" b="1" dirty="0">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103" name="Google Shape;1556;p67">
            <a:extLst>
              <a:ext uri="{FF2B5EF4-FFF2-40B4-BE49-F238E27FC236}">
                <a16:creationId xmlns:a16="http://schemas.microsoft.com/office/drawing/2014/main" id="{FDE446AB-48B6-A67A-F7E2-3A8DE059D924}"/>
              </a:ext>
            </a:extLst>
          </p:cNvPr>
          <p:cNvSpPr/>
          <p:nvPr/>
        </p:nvSpPr>
        <p:spPr>
          <a:xfrm>
            <a:off x="8963866" y="2991696"/>
            <a:ext cx="685500" cy="438900"/>
          </a:xfrm>
          <a:prstGeom prst="homePlate">
            <a:avLst>
              <a:gd name="adj" fmla="val 52482"/>
            </a:avLst>
          </a:prstGeom>
          <a:solidFill>
            <a:srgbClr val="FFC0C5"/>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dirty="0">
                <a:solidFill>
                  <a:srgbClr val="1A3E7C"/>
                </a:solidFill>
                <a:latin typeface="游ゴシック" panose="020B0400000000000000" pitchFamily="50" charset="-128"/>
                <a:ea typeface="游ゴシック" panose="020B0400000000000000" pitchFamily="50" charset="-128"/>
                <a:cs typeface="Kosugi"/>
                <a:sym typeface="Kosugi"/>
              </a:rPr>
              <a:t>産後パパ</a:t>
            </a:r>
            <a:endParaRPr sz="1100" b="1" dirty="0">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104" name="Google Shape;1669;p70">
            <a:extLst>
              <a:ext uri="{FF2B5EF4-FFF2-40B4-BE49-F238E27FC236}">
                <a16:creationId xmlns:a16="http://schemas.microsoft.com/office/drawing/2014/main" id="{09C6E498-39C1-14E1-0FA4-0B698E2E1AF4}"/>
              </a:ext>
            </a:extLst>
          </p:cNvPr>
          <p:cNvCxnSpPr/>
          <p:nvPr/>
        </p:nvCxnSpPr>
        <p:spPr>
          <a:xfrm rot="10800000">
            <a:off x="7830078" y="3229851"/>
            <a:ext cx="140100" cy="125400"/>
          </a:xfrm>
          <a:prstGeom prst="straightConnector1">
            <a:avLst/>
          </a:prstGeom>
          <a:noFill/>
          <a:ln w="9525" cap="flat" cmpd="sng">
            <a:solidFill>
              <a:schemeClr val="accent4"/>
            </a:solidFill>
            <a:prstDash val="dash"/>
            <a:round/>
            <a:headEnd type="none" w="med" len="med"/>
            <a:tailEnd type="oval" w="med" len="med"/>
          </a:ln>
        </p:spPr>
      </p:cxnSp>
      <p:cxnSp>
        <p:nvCxnSpPr>
          <p:cNvPr id="108" name="Google Shape;1670;p70">
            <a:extLst>
              <a:ext uri="{FF2B5EF4-FFF2-40B4-BE49-F238E27FC236}">
                <a16:creationId xmlns:a16="http://schemas.microsoft.com/office/drawing/2014/main" id="{1B172AB2-D6E6-5611-AD3B-C3F29005F7A4}"/>
              </a:ext>
            </a:extLst>
          </p:cNvPr>
          <p:cNvCxnSpPr/>
          <p:nvPr/>
        </p:nvCxnSpPr>
        <p:spPr>
          <a:xfrm rot="10800000" flipH="1">
            <a:off x="8797937" y="3230151"/>
            <a:ext cx="203100" cy="114900"/>
          </a:xfrm>
          <a:prstGeom prst="straightConnector1">
            <a:avLst/>
          </a:prstGeom>
          <a:noFill/>
          <a:ln w="9525" cap="flat" cmpd="sng">
            <a:solidFill>
              <a:schemeClr val="accent4"/>
            </a:solidFill>
            <a:prstDash val="dash"/>
            <a:round/>
            <a:headEnd type="none" w="med" len="med"/>
            <a:tailEnd type="oval" w="med" len="med"/>
          </a:ln>
        </p:spPr>
      </p:cxnSp>
      <p:sp>
        <p:nvSpPr>
          <p:cNvPr id="110" name="Google Shape;1688;p70">
            <a:extLst>
              <a:ext uri="{FF2B5EF4-FFF2-40B4-BE49-F238E27FC236}">
                <a16:creationId xmlns:a16="http://schemas.microsoft.com/office/drawing/2014/main" id="{8F73B674-6BFD-268E-810E-7F9140522C1D}"/>
              </a:ext>
            </a:extLst>
          </p:cNvPr>
          <p:cNvSpPr txBox="1"/>
          <p:nvPr/>
        </p:nvSpPr>
        <p:spPr>
          <a:xfrm>
            <a:off x="7798651" y="3406846"/>
            <a:ext cx="1257300" cy="401100"/>
          </a:xfrm>
          <a:prstGeom prst="rect">
            <a:avLst/>
          </a:prstGeom>
          <a:noFill/>
          <a:ln>
            <a:noFill/>
          </a:ln>
        </p:spPr>
        <p:txBody>
          <a:bodyPr spcFirstLastPara="1" wrap="square" lIns="92225" tIns="46100" rIns="92225" bIns="46100" anchor="t" anchorCtr="0">
            <a:spAutoFit/>
          </a:bodyPr>
          <a:lstStyle/>
          <a:p>
            <a:pPr marL="0" marR="0" lvl="0" indent="0" algn="l" rtl="0">
              <a:lnSpc>
                <a:spcPct val="100000"/>
              </a:lnSpc>
              <a:spcBef>
                <a:spcPts val="0"/>
              </a:spcBef>
              <a:spcAft>
                <a:spcPts val="0"/>
              </a:spcAft>
              <a:buNone/>
            </a:pPr>
            <a:r>
              <a:rPr lang="ja" sz="1000" dirty="0">
                <a:solidFill>
                  <a:schemeClr val="accent4"/>
                </a:solidFill>
                <a:latin typeface="游ゴシック" panose="020B0400000000000000" pitchFamily="50" charset="-128"/>
                <a:ea typeface="游ゴシック" panose="020B0400000000000000" pitchFamily="50" charset="-128"/>
                <a:cs typeface="Kosugi"/>
                <a:sym typeface="Kosugi"/>
              </a:rPr>
              <a:t>分割取得の場合、</a:t>
            </a:r>
            <a:endParaRPr sz="1000" dirty="0">
              <a:solidFill>
                <a:schemeClr val="accent4"/>
              </a:solidFill>
              <a:latin typeface="游ゴシック" panose="020B0400000000000000" pitchFamily="50" charset="-128"/>
              <a:ea typeface="游ゴシック" panose="020B0400000000000000" pitchFamily="50" charset="-128"/>
              <a:cs typeface="Kosugi"/>
              <a:sym typeface="Kosugi"/>
            </a:endParaRPr>
          </a:p>
          <a:p>
            <a:pPr marL="0" marR="0" lvl="0" indent="0" algn="l" rtl="0">
              <a:lnSpc>
                <a:spcPct val="100000"/>
              </a:lnSpc>
              <a:spcBef>
                <a:spcPts val="0"/>
              </a:spcBef>
              <a:spcAft>
                <a:spcPts val="0"/>
              </a:spcAft>
              <a:buNone/>
            </a:pPr>
            <a:r>
              <a:rPr lang="ja" sz="1000" dirty="0">
                <a:solidFill>
                  <a:schemeClr val="accent4"/>
                </a:solidFill>
                <a:latin typeface="游ゴシック" panose="020B0400000000000000" pitchFamily="50" charset="-128"/>
                <a:ea typeface="游ゴシック" panose="020B0400000000000000" pitchFamily="50" charset="-128"/>
                <a:cs typeface="Kosugi"/>
                <a:sym typeface="Kosugi"/>
              </a:rPr>
              <a:t>2回まとめて申請</a:t>
            </a:r>
            <a:endParaRPr sz="1000" dirty="0">
              <a:solidFill>
                <a:schemeClr val="accent4"/>
              </a:solidFill>
              <a:latin typeface="游ゴシック" panose="020B0400000000000000" pitchFamily="50" charset="-128"/>
              <a:ea typeface="游ゴシック" panose="020B0400000000000000" pitchFamily="50" charset="-128"/>
              <a:cs typeface="Kosugi"/>
              <a:sym typeface="Kosugi"/>
            </a:endParaRPr>
          </a:p>
        </p:txBody>
      </p:sp>
    </p:spTree>
    <p:extLst>
      <p:ext uri="{BB962C8B-B14F-4D97-AF65-F5344CB8AC3E}">
        <p14:creationId xmlns:p14="http://schemas.microsoft.com/office/powerpoint/2010/main" val="1288891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76" name="平行四辺形 75">
            <a:extLst>
              <a:ext uri="{FF2B5EF4-FFF2-40B4-BE49-F238E27FC236}">
                <a16:creationId xmlns:a16="http://schemas.microsoft.com/office/drawing/2014/main" id="{41D3568D-FF26-9CE1-2F57-D1381D2692BD}"/>
              </a:ext>
            </a:extLst>
          </p:cNvPr>
          <p:cNvSpPr/>
          <p:nvPr/>
        </p:nvSpPr>
        <p:spPr>
          <a:xfrm>
            <a:off x="544144" y="603095"/>
            <a:ext cx="5551836" cy="144201"/>
          </a:xfrm>
          <a:prstGeom prst="parallelogram">
            <a:avLst>
              <a:gd name="adj" fmla="val 109706"/>
            </a:avLst>
          </a:prstGeom>
          <a:pattFill prst="wdUpDiag">
            <a:fgClr>
              <a:srgbClr val="FFFF00"/>
            </a:fgClr>
            <a:bgClr>
              <a:schemeClr val="bg2"/>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 name="Google Shape;51;p9">
            <a:extLst>
              <a:ext uri="{FF2B5EF4-FFF2-40B4-BE49-F238E27FC236}">
                <a16:creationId xmlns:a16="http://schemas.microsoft.com/office/drawing/2014/main" id="{DB7D949B-B0AF-F22A-18D8-43E77D146ADB}"/>
              </a:ext>
            </a:extLst>
          </p:cNvPr>
          <p:cNvSpPr txBox="1"/>
          <p:nvPr/>
        </p:nvSpPr>
        <p:spPr>
          <a:xfrm>
            <a:off x="549700" y="424082"/>
            <a:ext cx="9148850" cy="400069"/>
          </a:xfrm>
          <a:prstGeom prst="rect">
            <a:avLst/>
          </a:prstGeom>
          <a:noFill/>
          <a:ln>
            <a:noFill/>
          </a:ln>
        </p:spPr>
        <p:txBody>
          <a:bodyPr spcFirstLastPara="1" wrap="square" lIns="91425" tIns="45700" rIns="91425" bIns="45700" anchor="t" anchorCtr="0">
            <a:spAutoFit/>
          </a:bodyPr>
          <a:lstStyle/>
          <a:p>
            <a:pPr>
              <a:buSzPts val="4000"/>
            </a:pPr>
            <a:r>
              <a:rPr lang="ja-JP" altLang="en-US" sz="2000" dirty="0">
                <a:latin typeface="游ゴシック" panose="020B0400000000000000" pitchFamily="50" charset="-128"/>
                <a:ea typeface="游ゴシック" panose="020B0400000000000000" pitchFamily="50" charset="-128"/>
              </a:rPr>
              <a:t>産後パパ育休と育児休業の</a:t>
            </a:r>
            <a:r>
              <a:rPr lang="en-US" altLang="ja-JP" sz="2000" b="1" dirty="0">
                <a:solidFill>
                  <a:srgbClr val="D64A5A"/>
                </a:solidFill>
                <a:latin typeface="游ゴシック" panose="020B0400000000000000" pitchFamily="50" charset="-128"/>
                <a:ea typeface="游ゴシック" panose="020B0400000000000000" pitchFamily="50" charset="-128"/>
              </a:rPr>
              <a:t>7</a:t>
            </a:r>
            <a:r>
              <a:rPr lang="ja-JP" altLang="en-US" sz="2000" dirty="0">
                <a:latin typeface="游ゴシック" panose="020B0400000000000000" pitchFamily="50" charset="-128"/>
                <a:ea typeface="游ゴシック" panose="020B0400000000000000" pitchFamily="50" charset="-128"/>
              </a:rPr>
              <a:t>つの活用ケース</a:t>
            </a:r>
            <a:endParaRPr lang="ja-JP" altLang="en-US" sz="2000" b="0" i="0" u="none" strike="noStrike" cap="none" dirty="0">
              <a:solidFill>
                <a:srgbClr val="1E2835"/>
              </a:solidFill>
              <a:latin typeface="游ゴシック" panose="020B0400000000000000" pitchFamily="50" charset="-128"/>
              <a:ea typeface="游ゴシック" panose="020B0400000000000000" pitchFamily="50" charset="-128"/>
              <a:sym typeface="Arial"/>
            </a:endParaRPr>
          </a:p>
        </p:txBody>
      </p:sp>
      <p:sp>
        <p:nvSpPr>
          <p:cNvPr id="86" name="Google Shape;406;g28a08eb8ed0_0_984">
            <a:extLst>
              <a:ext uri="{FF2B5EF4-FFF2-40B4-BE49-F238E27FC236}">
                <a16:creationId xmlns:a16="http://schemas.microsoft.com/office/drawing/2014/main" id="{25888388-0A32-42ED-BECF-715D03F72859}"/>
              </a:ext>
            </a:extLst>
          </p:cNvPr>
          <p:cNvSpPr/>
          <p:nvPr/>
        </p:nvSpPr>
        <p:spPr>
          <a:xfrm>
            <a:off x="567988" y="1432733"/>
            <a:ext cx="9524788" cy="4101408"/>
          </a:xfrm>
          <a:prstGeom prst="round2SameRect">
            <a:avLst>
              <a:gd name="adj1" fmla="val 0"/>
              <a:gd name="adj2" fmla="val 1949"/>
            </a:avLst>
          </a:prstGeom>
          <a:solidFill>
            <a:schemeClr val="bg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72000" marR="0" lvl="0" indent="0" algn="l" rtl="0">
              <a:lnSpc>
                <a:spcPct val="100000"/>
              </a:lnSpc>
              <a:spcBef>
                <a:spcPts val="0"/>
              </a:spcBef>
              <a:spcAft>
                <a:spcPts val="0"/>
              </a:spcAft>
              <a:buClr>
                <a:srgbClr val="000000"/>
              </a:buClr>
              <a:buSzPts val="1400"/>
              <a:buFont typeface="Arial"/>
              <a:buNone/>
            </a:pPr>
            <a:endParaRPr lang="ja-JP" altLang="en-US" b="1"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87" name="Google Shape;405;g28a08eb8ed0_0_984">
            <a:extLst>
              <a:ext uri="{FF2B5EF4-FFF2-40B4-BE49-F238E27FC236}">
                <a16:creationId xmlns:a16="http://schemas.microsoft.com/office/drawing/2014/main" id="{2DBBCA97-D0BD-595E-CD95-7CC0D2DBE0E8}"/>
              </a:ext>
            </a:extLst>
          </p:cNvPr>
          <p:cNvSpPr/>
          <p:nvPr/>
        </p:nvSpPr>
        <p:spPr>
          <a:xfrm>
            <a:off x="567994" y="1087657"/>
            <a:ext cx="9524788" cy="3450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rtl="0">
              <a:lnSpc>
                <a:spcPct val="100000"/>
              </a:lnSpc>
              <a:spcBef>
                <a:spcPts val="0"/>
              </a:spcBef>
              <a:spcAft>
                <a:spcPts val="0"/>
              </a:spcAft>
              <a:buClr>
                <a:srgbClr val="000000"/>
              </a:buClr>
              <a:buSzPts val="1745"/>
              <a:buFont typeface="Arial"/>
              <a:buNone/>
            </a:pPr>
            <a:r>
              <a:rPr lang="ja-JP" altLang="en-US" sz="1600" b="1" i="0" u="none" strike="noStrike" dirty="0">
                <a:solidFill>
                  <a:srgbClr val="D64A5A"/>
                </a:solidFill>
                <a:effectLst/>
                <a:latin typeface="游ゴシック" panose="020B0400000000000000" pitchFamily="50" charset="-128"/>
                <a:ea typeface="游ゴシック" panose="020B0400000000000000" pitchFamily="50" charset="-128"/>
              </a:rPr>
              <a:t>取得タイミング　　</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　</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妻の出産・退院時と里帰り直後、さらに妻の復職時</a:t>
            </a:r>
            <a:endParaRPr sz="1800"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88" name="吹き出し: 円形 87">
            <a:extLst>
              <a:ext uri="{FF2B5EF4-FFF2-40B4-BE49-F238E27FC236}">
                <a16:creationId xmlns:a16="http://schemas.microsoft.com/office/drawing/2014/main" id="{7BDADD0E-DD12-0EE9-49B2-B66FC4ABDC9A}"/>
              </a:ext>
            </a:extLst>
          </p:cNvPr>
          <p:cNvSpPr/>
          <p:nvPr/>
        </p:nvSpPr>
        <p:spPr>
          <a:xfrm>
            <a:off x="2153388" y="938107"/>
            <a:ext cx="498846" cy="415154"/>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solidFill>
                  <a:schemeClr val="bg2"/>
                </a:solidFill>
                <a:latin typeface="游ゴシック" panose="020B0400000000000000" pitchFamily="50" charset="-128"/>
                <a:ea typeface="游ゴシック" panose="020B0400000000000000" pitchFamily="50" charset="-128"/>
              </a:rPr>
              <a:t>5</a:t>
            </a:r>
            <a:endParaRPr kumimoji="1" lang="ja-JP" altLang="en-US" b="1" dirty="0">
              <a:solidFill>
                <a:schemeClr val="bg2"/>
              </a:solidFill>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BA61D0E-2A51-5BF3-488F-0F1866071F5C}"/>
              </a:ext>
            </a:extLst>
          </p:cNvPr>
          <p:cNvSpPr txBox="1"/>
          <p:nvPr/>
        </p:nvSpPr>
        <p:spPr>
          <a:xfrm>
            <a:off x="679060" y="1651888"/>
            <a:ext cx="9216603" cy="1538883"/>
          </a:xfrm>
          <a:prstGeom prst="rect">
            <a:avLst/>
          </a:prstGeom>
          <a:noFill/>
        </p:spPr>
        <p:txBody>
          <a:bodyPr wrap="square">
            <a:spAutoFit/>
          </a:bodyPr>
          <a:lstStyle/>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産後パパ育休の分割取得を利用し、</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回目は妻が出産・退院時、</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回目は里帰り出産から自宅に戻るときに取得。その後、子どもの</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歳の誕生日から妻が職場復職するにあたり、子どもが</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になる少し前から育児休業（パパ・ママ育休プラスの活用）を取得。保育所入所当初の慣らし保育の時期や保育所からの呼び出しなども比較的高い頻度で発生する可能性がある時期に、妻が仕事に専念する環境を整えるケースで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endParaRPr lang="en-US" altLang="ja-JP" sz="1000" cap="none" dirty="0">
              <a:latin typeface="游ゴシック" panose="020B0400000000000000" pitchFamily="50" charset="-128"/>
              <a:ea typeface="游ゴシック" panose="020B0400000000000000" pitchFamily="50" charset="-128"/>
              <a:sym typeface="Arial"/>
            </a:endParaRPr>
          </a:p>
          <a:p>
            <a:pPr marL="72000" marR="0" lvl="0" indent="0" rtl="0">
              <a:lnSpc>
                <a:spcPct val="100000"/>
              </a:lnSpc>
              <a:spcBef>
                <a:spcPts val="0"/>
              </a:spcBef>
              <a:spcAft>
                <a:spcPts val="0"/>
              </a:spcAft>
              <a:buClr>
                <a:srgbClr val="000000"/>
              </a:buClr>
              <a:buSzPts val="1400"/>
              <a:buFont typeface="Arial"/>
              <a:buNone/>
            </a:pPr>
            <a:r>
              <a:rPr lang="ja-JP" altLang="en-US" dirty="0">
                <a:latin typeface="游ゴシック" panose="020B0400000000000000" pitchFamily="50" charset="-128"/>
                <a:ea typeface="游ゴシック" panose="020B0400000000000000" pitchFamily="50" charset="-128"/>
              </a:rPr>
              <a:t>▷</a:t>
            </a:r>
            <a:r>
              <a:rPr lang="ja-JP" altLang="en-US" b="0" i="0" u="none" strike="noStrike" dirty="0">
                <a:solidFill>
                  <a:srgbClr val="000000"/>
                </a:solidFill>
                <a:latin typeface="游ゴシック" panose="020B0400000000000000" pitchFamily="50" charset="-128"/>
                <a:ea typeface="游ゴシック" panose="020B0400000000000000" pitchFamily="50" charset="-128"/>
              </a:rPr>
              <a:t>目安期間</a:t>
            </a:r>
            <a:endParaRPr lang="en-US" altLang="ja-JP" b="0" i="0" u="none" strike="noStrike" dirty="0">
              <a:solidFill>
                <a:srgbClr val="000000"/>
              </a:solidFill>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週間～</a:t>
            </a:r>
            <a:r>
              <a:rPr lang="ja-JP" altLang="en-US" dirty="0">
                <a:latin typeface="游ゴシック" panose="020B0400000000000000" pitchFamily="50" charset="-128"/>
                <a:ea typeface="游ゴシック" panose="020B0400000000000000" pitchFamily="50" charset="-128"/>
              </a:rPr>
              <a:t>数か月</a:t>
            </a:r>
            <a:r>
              <a:rPr lang="ja-JP" altLang="en-US" cap="none" dirty="0">
                <a:latin typeface="游ゴシック" panose="020B0400000000000000" pitchFamily="50" charset="-128"/>
                <a:ea typeface="游ゴシック" panose="020B0400000000000000" pitchFamily="50" charset="-128"/>
                <a:sym typeface="Arial"/>
              </a:rPr>
              <a:t>程度</a:t>
            </a:r>
            <a:endPar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cxnSp>
        <p:nvCxnSpPr>
          <p:cNvPr id="3" name="Google Shape;1640;p70">
            <a:extLst>
              <a:ext uri="{FF2B5EF4-FFF2-40B4-BE49-F238E27FC236}">
                <a16:creationId xmlns:a16="http://schemas.microsoft.com/office/drawing/2014/main" id="{1C8402D2-FDAD-0095-5C7A-A8C2857530C7}"/>
              </a:ext>
            </a:extLst>
          </p:cNvPr>
          <p:cNvCxnSpPr/>
          <p:nvPr/>
        </p:nvCxnSpPr>
        <p:spPr>
          <a:xfrm rot="10800000">
            <a:off x="1807024" y="3487013"/>
            <a:ext cx="0" cy="1503600"/>
          </a:xfrm>
          <a:prstGeom prst="straightConnector1">
            <a:avLst/>
          </a:prstGeom>
          <a:noFill/>
          <a:ln w="19050" cap="flat" cmpd="sng">
            <a:solidFill>
              <a:schemeClr val="accent4"/>
            </a:solidFill>
            <a:prstDash val="dash"/>
            <a:round/>
            <a:headEnd type="none" w="med" len="med"/>
            <a:tailEnd type="none" w="med" len="med"/>
          </a:ln>
        </p:spPr>
      </p:cxnSp>
      <p:cxnSp>
        <p:nvCxnSpPr>
          <p:cNvPr id="10" name="Google Shape;1641;p70">
            <a:extLst>
              <a:ext uri="{FF2B5EF4-FFF2-40B4-BE49-F238E27FC236}">
                <a16:creationId xmlns:a16="http://schemas.microsoft.com/office/drawing/2014/main" id="{313F5872-9FFB-16FB-17BE-D4ABEEE22FA6}"/>
              </a:ext>
            </a:extLst>
          </p:cNvPr>
          <p:cNvCxnSpPr/>
          <p:nvPr/>
        </p:nvCxnSpPr>
        <p:spPr>
          <a:xfrm rot="10800000">
            <a:off x="8852090" y="3487013"/>
            <a:ext cx="0" cy="1503600"/>
          </a:xfrm>
          <a:prstGeom prst="straightConnector1">
            <a:avLst/>
          </a:prstGeom>
          <a:noFill/>
          <a:ln w="19050" cap="flat" cmpd="sng">
            <a:solidFill>
              <a:schemeClr val="accent4"/>
            </a:solidFill>
            <a:prstDash val="dash"/>
            <a:round/>
            <a:headEnd type="none" w="med" len="med"/>
            <a:tailEnd type="none" w="med" len="med"/>
          </a:ln>
        </p:spPr>
      </p:cxnSp>
      <p:sp>
        <p:nvSpPr>
          <p:cNvPr id="11" name="Google Shape;1642;p70">
            <a:extLst>
              <a:ext uri="{FF2B5EF4-FFF2-40B4-BE49-F238E27FC236}">
                <a16:creationId xmlns:a16="http://schemas.microsoft.com/office/drawing/2014/main" id="{ED6B1E94-A6B4-6F3F-D783-993AED960826}"/>
              </a:ext>
            </a:extLst>
          </p:cNvPr>
          <p:cNvSpPr/>
          <p:nvPr/>
        </p:nvSpPr>
        <p:spPr>
          <a:xfrm>
            <a:off x="1838149" y="3716100"/>
            <a:ext cx="1685400" cy="438900"/>
          </a:xfrm>
          <a:prstGeom prst="homePlate">
            <a:avLst>
              <a:gd name="adj" fmla="val 52482"/>
            </a:avLst>
          </a:prstGeom>
          <a:solidFill>
            <a:srgbClr val="E5E7EB"/>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12" name="Google Shape;1643;p70">
            <a:extLst>
              <a:ext uri="{FF2B5EF4-FFF2-40B4-BE49-F238E27FC236}">
                <a16:creationId xmlns:a16="http://schemas.microsoft.com/office/drawing/2014/main" id="{CC418926-6D9E-22B1-6C62-729F61E5F94B}"/>
              </a:ext>
            </a:extLst>
          </p:cNvPr>
          <p:cNvCxnSpPr/>
          <p:nvPr/>
        </p:nvCxnSpPr>
        <p:spPr>
          <a:xfrm rot="10800000">
            <a:off x="3554474" y="3487013"/>
            <a:ext cx="0" cy="1503600"/>
          </a:xfrm>
          <a:prstGeom prst="straightConnector1">
            <a:avLst/>
          </a:prstGeom>
          <a:noFill/>
          <a:ln w="19050" cap="flat" cmpd="sng">
            <a:solidFill>
              <a:schemeClr val="accent4"/>
            </a:solidFill>
            <a:prstDash val="dash"/>
            <a:round/>
            <a:headEnd type="none" w="med" len="med"/>
            <a:tailEnd type="none" w="med" len="med"/>
          </a:ln>
        </p:spPr>
      </p:cxnSp>
      <p:cxnSp>
        <p:nvCxnSpPr>
          <p:cNvPr id="13" name="Google Shape;1644;p70">
            <a:extLst>
              <a:ext uri="{FF2B5EF4-FFF2-40B4-BE49-F238E27FC236}">
                <a16:creationId xmlns:a16="http://schemas.microsoft.com/office/drawing/2014/main" id="{AAA1FDE5-5464-97FC-2189-0594EF031D9C}"/>
              </a:ext>
            </a:extLst>
          </p:cNvPr>
          <p:cNvCxnSpPr/>
          <p:nvPr/>
        </p:nvCxnSpPr>
        <p:spPr>
          <a:xfrm rot="10800000">
            <a:off x="7251540" y="3487013"/>
            <a:ext cx="0" cy="1503600"/>
          </a:xfrm>
          <a:prstGeom prst="straightConnector1">
            <a:avLst/>
          </a:prstGeom>
          <a:noFill/>
          <a:ln w="19050" cap="flat" cmpd="sng">
            <a:solidFill>
              <a:schemeClr val="accent4"/>
            </a:solidFill>
            <a:prstDash val="dash"/>
            <a:round/>
            <a:headEnd type="none" w="med" len="med"/>
            <a:tailEnd type="none" w="med" len="med"/>
          </a:ln>
        </p:spPr>
      </p:cxnSp>
      <p:cxnSp>
        <p:nvCxnSpPr>
          <p:cNvPr id="14" name="Google Shape;1645;p70">
            <a:extLst>
              <a:ext uri="{FF2B5EF4-FFF2-40B4-BE49-F238E27FC236}">
                <a16:creationId xmlns:a16="http://schemas.microsoft.com/office/drawing/2014/main" id="{F7F04840-A8D1-70C7-9161-6043769E501B}"/>
              </a:ext>
            </a:extLst>
          </p:cNvPr>
          <p:cNvCxnSpPr>
            <a:cxnSpLocks/>
          </p:cNvCxnSpPr>
          <p:nvPr/>
        </p:nvCxnSpPr>
        <p:spPr>
          <a:xfrm>
            <a:off x="876174" y="3550050"/>
            <a:ext cx="8822376" cy="0"/>
          </a:xfrm>
          <a:prstGeom prst="straightConnector1">
            <a:avLst/>
          </a:prstGeom>
          <a:noFill/>
          <a:ln w="19050" cap="flat" cmpd="sng">
            <a:solidFill>
              <a:schemeClr val="accent4"/>
            </a:solidFill>
            <a:prstDash val="solid"/>
            <a:round/>
            <a:headEnd type="none" w="med" len="med"/>
            <a:tailEnd type="triangle" w="med" len="med"/>
          </a:ln>
        </p:spPr>
      </p:cxnSp>
      <p:sp>
        <p:nvSpPr>
          <p:cNvPr id="15" name="Google Shape;1646;p70">
            <a:extLst>
              <a:ext uri="{FF2B5EF4-FFF2-40B4-BE49-F238E27FC236}">
                <a16:creationId xmlns:a16="http://schemas.microsoft.com/office/drawing/2014/main" id="{A6480E12-697E-4DAB-C89A-1B5363DEE761}"/>
              </a:ext>
            </a:extLst>
          </p:cNvPr>
          <p:cNvSpPr txBox="1"/>
          <p:nvPr/>
        </p:nvSpPr>
        <p:spPr>
          <a:xfrm>
            <a:off x="1572499" y="3185350"/>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出生</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6" name="Google Shape;1647;p70">
            <a:extLst>
              <a:ext uri="{FF2B5EF4-FFF2-40B4-BE49-F238E27FC236}">
                <a16:creationId xmlns:a16="http://schemas.microsoft.com/office/drawing/2014/main" id="{0E5D19E1-1CD9-A927-E559-AFFF983F35B7}"/>
              </a:ext>
            </a:extLst>
          </p:cNvPr>
          <p:cNvSpPr txBox="1"/>
          <p:nvPr/>
        </p:nvSpPr>
        <p:spPr>
          <a:xfrm>
            <a:off x="3347249" y="3185350"/>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8週</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7" name="Google Shape;1648;p70">
            <a:extLst>
              <a:ext uri="{FF2B5EF4-FFF2-40B4-BE49-F238E27FC236}">
                <a16:creationId xmlns:a16="http://schemas.microsoft.com/office/drawing/2014/main" id="{AFBDBEB7-E535-6B0D-F668-F125BF58B745}"/>
              </a:ext>
            </a:extLst>
          </p:cNvPr>
          <p:cNvSpPr txBox="1"/>
          <p:nvPr/>
        </p:nvSpPr>
        <p:spPr>
          <a:xfrm>
            <a:off x="7050190" y="3185350"/>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dirty="0">
                <a:solidFill>
                  <a:schemeClr val="accent4"/>
                </a:solidFill>
                <a:latin typeface="游ゴシック" panose="020B0400000000000000" pitchFamily="50" charset="-128"/>
                <a:ea typeface="游ゴシック" panose="020B0400000000000000" pitchFamily="50" charset="-128"/>
                <a:cs typeface="Kosugi"/>
                <a:sym typeface="Kosugi"/>
              </a:rPr>
              <a:t>1歳</a:t>
            </a:r>
            <a:endParaRPr sz="1100" b="1" dirty="0">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8" name="Google Shape;1649;p70">
            <a:extLst>
              <a:ext uri="{FF2B5EF4-FFF2-40B4-BE49-F238E27FC236}">
                <a16:creationId xmlns:a16="http://schemas.microsoft.com/office/drawing/2014/main" id="{F6532CED-8C23-AFFE-2F81-A60857752799}"/>
              </a:ext>
            </a:extLst>
          </p:cNvPr>
          <p:cNvSpPr/>
          <p:nvPr/>
        </p:nvSpPr>
        <p:spPr>
          <a:xfrm>
            <a:off x="6867865" y="4450675"/>
            <a:ext cx="1947000"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19" name="Google Shape;1650;p70">
            <a:extLst>
              <a:ext uri="{FF2B5EF4-FFF2-40B4-BE49-F238E27FC236}">
                <a16:creationId xmlns:a16="http://schemas.microsoft.com/office/drawing/2014/main" id="{15C442B8-B960-DEFC-AF7F-F1A2F56504CC}"/>
              </a:ext>
            </a:extLst>
          </p:cNvPr>
          <p:cNvSpPr txBox="1"/>
          <p:nvPr/>
        </p:nvSpPr>
        <p:spPr>
          <a:xfrm>
            <a:off x="8500515" y="3185350"/>
            <a:ext cx="9144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1歳2か月</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20" name="Google Shape;1663;p70">
            <a:extLst>
              <a:ext uri="{FF2B5EF4-FFF2-40B4-BE49-F238E27FC236}">
                <a16:creationId xmlns:a16="http://schemas.microsoft.com/office/drawing/2014/main" id="{F6F3F653-EA43-58E9-1F3F-BA7738CDAD3F}"/>
              </a:ext>
            </a:extLst>
          </p:cNvPr>
          <p:cNvSpPr/>
          <p:nvPr/>
        </p:nvSpPr>
        <p:spPr>
          <a:xfrm>
            <a:off x="1838149" y="4425825"/>
            <a:ext cx="570600" cy="438900"/>
          </a:xfrm>
          <a:prstGeom prst="homePlate">
            <a:avLst>
              <a:gd name="adj" fmla="val 34233"/>
            </a:avLst>
          </a:prstGeom>
          <a:solidFill>
            <a:srgbClr val="FFC0C5"/>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産後パパ</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21" name="Google Shape;1664;p70">
            <a:extLst>
              <a:ext uri="{FF2B5EF4-FFF2-40B4-BE49-F238E27FC236}">
                <a16:creationId xmlns:a16="http://schemas.microsoft.com/office/drawing/2014/main" id="{1A3F6D17-8C32-993B-6E0B-25159F4F5F69}"/>
              </a:ext>
            </a:extLst>
          </p:cNvPr>
          <p:cNvSpPr/>
          <p:nvPr/>
        </p:nvSpPr>
        <p:spPr>
          <a:xfrm>
            <a:off x="2952524" y="4425825"/>
            <a:ext cx="570600" cy="438900"/>
          </a:xfrm>
          <a:prstGeom prst="homePlate">
            <a:avLst>
              <a:gd name="adj" fmla="val 34233"/>
            </a:avLst>
          </a:prstGeom>
          <a:solidFill>
            <a:srgbClr val="FFC0C5"/>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産後パパ</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22" name="Google Shape;1665;p70">
            <a:extLst>
              <a:ext uri="{FF2B5EF4-FFF2-40B4-BE49-F238E27FC236}">
                <a16:creationId xmlns:a16="http://schemas.microsoft.com/office/drawing/2014/main" id="{BA4502AB-0497-9495-73D3-376EB92A7886}"/>
              </a:ext>
            </a:extLst>
          </p:cNvPr>
          <p:cNvCxnSpPr/>
          <p:nvPr/>
        </p:nvCxnSpPr>
        <p:spPr>
          <a:xfrm rot="10800000">
            <a:off x="1971412" y="4858025"/>
            <a:ext cx="140100" cy="125400"/>
          </a:xfrm>
          <a:prstGeom prst="straightConnector1">
            <a:avLst/>
          </a:prstGeom>
          <a:noFill/>
          <a:ln w="9525" cap="flat" cmpd="sng">
            <a:solidFill>
              <a:schemeClr val="accent4"/>
            </a:solidFill>
            <a:prstDash val="dash"/>
            <a:round/>
            <a:headEnd type="none" w="med" len="med"/>
            <a:tailEnd type="oval" w="med" len="med"/>
          </a:ln>
        </p:spPr>
      </p:cxnSp>
      <p:sp>
        <p:nvSpPr>
          <p:cNvPr id="23" name="Google Shape;1666;p70">
            <a:extLst>
              <a:ext uri="{FF2B5EF4-FFF2-40B4-BE49-F238E27FC236}">
                <a16:creationId xmlns:a16="http://schemas.microsoft.com/office/drawing/2014/main" id="{5E0AAB6D-A8EC-ECDD-5F0D-F1F6B5C3AED0}"/>
              </a:ext>
            </a:extLst>
          </p:cNvPr>
          <p:cNvSpPr txBox="1"/>
          <p:nvPr/>
        </p:nvSpPr>
        <p:spPr>
          <a:xfrm>
            <a:off x="2013699" y="4951675"/>
            <a:ext cx="1257300" cy="401100"/>
          </a:xfrm>
          <a:prstGeom prst="rect">
            <a:avLst/>
          </a:prstGeom>
          <a:noFill/>
          <a:ln>
            <a:noFill/>
          </a:ln>
        </p:spPr>
        <p:txBody>
          <a:bodyPr spcFirstLastPara="1" wrap="square" lIns="92225" tIns="46100" rIns="92225" bIns="46100" anchor="t" anchorCtr="0">
            <a:spAutoFit/>
          </a:bodyPr>
          <a:lstStyle/>
          <a:p>
            <a:pPr marL="0" marR="0" lvl="0" indent="0" algn="l" rtl="0">
              <a:lnSpc>
                <a:spcPct val="100000"/>
              </a:lnSpc>
              <a:spcBef>
                <a:spcPts val="0"/>
              </a:spcBef>
              <a:spcAft>
                <a:spcPts val="0"/>
              </a:spcAft>
              <a:buNone/>
            </a:pPr>
            <a:r>
              <a:rPr lang="ja" sz="1000" dirty="0">
                <a:solidFill>
                  <a:schemeClr val="accent4"/>
                </a:solidFill>
                <a:latin typeface="游ゴシック" panose="020B0400000000000000" pitchFamily="50" charset="-128"/>
                <a:ea typeface="游ゴシック" panose="020B0400000000000000" pitchFamily="50" charset="-128"/>
                <a:cs typeface="Kosugi"/>
                <a:sym typeface="Kosugi"/>
              </a:rPr>
              <a:t>分割取得の場合、</a:t>
            </a:r>
            <a:endParaRPr sz="1000" dirty="0">
              <a:solidFill>
                <a:schemeClr val="accent4"/>
              </a:solidFill>
              <a:latin typeface="游ゴシック" panose="020B0400000000000000" pitchFamily="50" charset="-128"/>
              <a:ea typeface="游ゴシック" panose="020B0400000000000000" pitchFamily="50" charset="-128"/>
              <a:cs typeface="Kosugi"/>
              <a:sym typeface="Kosugi"/>
            </a:endParaRPr>
          </a:p>
          <a:p>
            <a:pPr marL="0" marR="0" lvl="0" indent="0" algn="l" rtl="0">
              <a:lnSpc>
                <a:spcPct val="100000"/>
              </a:lnSpc>
              <a:spcBef>
                <a:spcPts val="0"/>
              </a:spcBef>
              <a:spcAft>
                <a:spcPts val="0"/>
              </a:spcAft>
              <a:buNone/>
            </a:pPr>
            <a:r>
              <a:rPr lang="ja" sz="1000" dirty="0">
                <a:solidFill>
                  <a:schemeClr val="accent4"/>
                </a:solidFill>
                <a:latin typeface="游ゴシック" panose="020B0400000000000000" pitchFamily="50" charset="-128"/>
                <a:ea typeface="游ゴシック" panose="020B0400000000000000" pitchFamily="50" charset="-128"/>
                <a:cs typeface="Kosugi"/>
                <a:sym typeface="Kosugi"/>
              </a:rPr>
              <a:t>2回まとめて申請</a:t>
            </a:r>
            <a:endParaRPr sz="1000" dirty="0">
              <a:solidFill>
                <a:schemeClr val="accent4"/>
              </a:solidFill>
              <a:latin typeface="游ゴシック" panose="020B0400000000000000" pitchFamily="50" charset="-128"/>
              <a:ea typeface="游ゴシック" panose="020B0400000000000000" pitchFamily="50" charset="-128"/>
              <a:cs typeface="Kosugi"/>
              <a:sym typeface="Kosugi"/>
            </a:endParaRPr>
          </a:p>
        </p:txBody>
      </p:sp>
      <p:cxnSp>
        <p:nvCxnSpPr>
          <p:cNvPr id="24" name="Google Shape;1667;p70">
            <a:extLst>
              <a:ext uri="{FF2B5EF4-FFF2-40B4-BE49-F238E27FC236}">
                <a16:creationId xmlns:a16="http://schemas.microsoft.com/office/drawing/2014/main" id="{144E96A1-5394-430A-7418-DC93A1AD4DD9}"/>
              </a:ext>
            </a:extLst>
          </p:cNvPr>
          <p:cNvCxnSpPr/>
          <p:nvPr/>
        </p:nvCxnSpPr>
        <p:spPr>
          <a:xfrm rot="10800000" flipH="1">
            <a:off x="3066474" y="4858325"/>
            <a:ext cx="203100" cy="114900"/>
          </a:xfrm>
          <a:prstGeom prst="straightConnector1">
            <a:avLst/>
          </a:prstGeom>
          <a:noFill/>
          <a:ln w="9525" cap="flat" cmpd="sng">
            <a:solidFill>
              <a:schemeClr val="accent4"/>
            </a:solidFill>
            <a:prstDash val="dash"/>
            <a:round/>
            <a:headEnd type="none" w="med" len="med"/>
            <a:tailEnd type="oval" w="med" len="med"/>
          </a:ln>
        </p:spPr>
      </p:cxnSp>
      <p:cxnSp>
        <p:nvCxnSpPr>
          <p:cNvPr id="25" name="Google Shape;1668;p70">
            <a:extLst>
              <a:ext uri="{FF2B5EF4-FFF2-40B4-BE49-F238E27FC236}">
                <a16:creationId xmlns:a16="http://schemas.microsoft.com/office/drawing/2014/main" id="{882FDA0D-C6F9-EF97-CD6B-48313B839742}"/>
              </a:ext>
            </a:extLst>
          </p:cNvPr>
          <p:cNvCxnSpPr/>
          <p:nvPr/>
        </p:nvCxnSpPr>
        <p:spPr>
          <a:xfrm flipH="1">
            <a:off x="7589215" y="4007825"/>
            <a:ext cx="190200" cy="442800"/>
          </a:xfrm>
          <a:prstGeom prst="straightConnector1">
            <a:avLst/>
          </a:prstGeom>
          <a:noFill/>
          <a:ln w="9525" cap="flat" cmpd="sng">
            <a:solidFill>
              <a:schemeClr val="accent4"/>
            </a:solidFill>
            <a:prstDash val="dash"/>
            <a:round/>
            <a:headEnd type="none" w="med" len="med"/>
            <a:tailEnd type="oval" w="med" len="med"/>
          </a:ln>
        </p:spPr>
      </p:cxnSp>
      <p:sp>
        <p:nvSpPr>
          <p:cNvPr id="26" name="Google Shape;1672;p70">
            <a:extLst>
              <a:ext uri="{FF2B5EF4-FFF2-40B4-BE49-F238E27FC236}">
                <a16:creationId xmlns:a16="http://schemas.microsoft.com/office/drawing/2014/main" id="{D68910EF-925A-6A84-0523-127AABCE1453}"/>
              </a:ext>
            </a:extLst>
          </p:cNvPr>
          <p:cNvSpPr/>
          <p:nvPr/>
        </p:nvSpPr>
        <p:spPr>
          <a:xfrm>
            <a:off x="3587523" y="3723413"/>
            <a:ext cx="3683391"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grpSp>
        <p:nvGrpSpPr>
          <p:cNvPr id="27" name="Google Shape;1673;p70">
            <a:extLst>
              <a:ext uri="{FF2B5EF4-FFF2-40B4-BE49-F238E27FC236}">
                <a16:creationId xmlns:a16="http://schemas.microsoft.com/office/drawing/2014/main" id="{457B87F6-8E8D-A3D9-7358-1DF35D247EFB}"/>
              </a:ext>
            </a:extLst>
          </p:cNvPr>
          <p:cNvGrpSpPr/>
          <p:nvPr/>
        </p:nvGrpSpPr>
        <p:grpSpPr>
          <a:xfrm>
            <a:off x="1058824" y="3660138"/>
            <a:ext cx="627725" cy="565450"/>
            <a:chOff x="6877275" y="2518700"/>
            <a:chExt cx="627725" cy="565450"/>
          </a:xfrm>
        </p:grpSpPr>
        <p:sp>
          <p:nvSpPr>
            <p:cNvPr id="28" name="Google Shape;1674;p70">
              <a:extLst>
                <a:ext uri="{FF2B5EF4-FFF2-40B4-BE49-F238E27FC236}">
                  <a16:creationId xmlns:a16="http://schemas.microsoft.com/office/drawing/2014/main" id="{111F2F01-B66E-C65C-1551-7B1F0E51B9F9}"/>
                </a:ext>
              </a:extLst>
            </p:cNvPr>
            <p:cNvSpPr/>
            <p:nvPr/>
          </p:nvSpPr>
          <p:spPr>
            <a:xfrm>
              <a:off x="6877275" y="2518700"/>
              <a:ext cx="552600" cy="552600"/>
            </a:xfrm>
            <a:prstGeom prst="ellipse">
              <a:avLst/>
            </a:prstGeom>
            <a:solidFill>
              <a:srgbClr val="FFE478"/>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40" name="Google Shape;1675;p70">
              <a:extLst>
                <a:ext uri="{FF2B5EF4-FFF2-40B4-BE49-F238E27FC236}">
                  <a16:creationId xmlns:a16="http://schemas.microsoft.com/office/drawing/2014/main" id="{BD428DDF-94D9-0958-7ED5-37519F960206}"/>
                </a:ext>
              </a:extLst>
            </p:cNvPr>
            <p:cNvSpPr txBox="1"/>
            <p:nvPr/>
          </p:nvSpPr>
          <p:spPr>
            <a:xfrm>
              <a:off x="6952400"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妻</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grpSp>
        <p:nvGrpSpPr>
          <p:cNvPr id="41" name="Google Shape;1676;p70">
            <a:extLst>
              <a:ext uri="{FF2B5EF4-FFF2-40B4-BE49-F238E27FC236}">
                <a16:creationId xmlns:a16="http://schemas.microsoft.com/office/drawing/2014/main" id="{64BB697D-93DF-DBF2-CD30-738BB0EB1932}"/>
              </a:ext>
            </a:extLst>
          </p:cNvPr>
          <p:cNvGrpSpPr/>
          <p:nvPr/>
        </p:nvGrpSpPr>
        <p:grpSpPr>
          <a:xfrm>
            <a:off x="1058824" y="4389988"/>
            <a:ext cx="627725" cy="565450"/>
            <a:chOff x="6216950" y="2518700"/>
            <a:chExt cx="627725" cy="565450"/>
          </a:xfrm>
        </p:grpSpPr>
        <p:sp>
          <p:nvSpPr>
            <p:cNvPr id="42" name="Google Shape;1677;p70">
              <a:extLst>
                <a:ext uri="{FF2B5EF4-FFF2-40B4-BE49-F238E27FC236}">
                  <a16:creationId xmlns:a16="http://schemas.microsoft.com/office/drawing/2014/main" id="{7DD80207-7E06-A25E-7193-8D88E7B25F03}"/>
                </a:ext>
              </a:extLst>
            </p:cNvPr>
            <p:cNvSpPr/>
            <p:nvPr/>
          </p:nvSpPr>
          <p:spPr>
            <a:xfrm>
              <a:off x="6216950" y="2518700"/>
              <a:ext cx="552600" cy="552600"/>
            </a:xfrm>
            <a:prstGeom prst="ellipse">
              <a:avLst/>
            </a:prstGeom>
            <a:solidFill>
              <a:srgbClr val="FFADB4"/>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43" name="Google Shape;1678;p70">
              <a:extLst>
                <a:ext uri="{FF2B5EF4-FFF2-40B4-BE49-F238E27FC236}">
                  <a16:creationId xmlns:a16="http://schemas.microsoft.com/office/drawing/2014/main" id="{E24F9DFB-1CC6-A88F-58F4-EC661A37380B}"/>
                </a:ext>
              </a:extLst>
            </p:cNvPr>
            <p:cNvSpPr txBox="1"/>
            <p:nvPr/>
          </p:nvSpPr>
          <p:spPr>
            <a:xfrm>
              <a:off x="6292075"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夫</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sp>
        <p:nvSpPr>
          <p:cNvPr id="44" name="Google Shape;1685;p70">
            <a:extLst>
              <a:ext uri="{FF2B5EF4-FFF2-40B4-BE49-F238E27FC236}">
                <a16:creationId xmlns:a16="http://schemas.microsoft.com/office/drawing/2014/main" id="{1A33284F-C74E-162D-5FEF-78EE01B87FAA}"/>
              </a:ext>
            </a:extLst>
          </p:cNvPr>
          <p:cNvSpPr txBox="1"/>
          <p:nvPr/>
        </p:nvSpPr>
        <p:spPr>
          <a:xfrm>
            <a:off x="7833740" y="3800475"/>
            <a:ext cx="1979100" cy="555000"/>
          </a:xfrm>
          <a:prstGeom prst="rect">
            <a:avLst/>
          </a:prstGeom>
          <a:noFill/>
          <a:ln>
            <a:noFill/>
          </a:ln>
        </p:spPr>
        <p:txBody>
          <a:bodyPr spcFirstLastPara="1" wrap="square" lIns="92225" tIns="46100" rIns="92225" bIns="46100" anchor="t" anchorCtr="0">
            <a:spAutoFit/>
          </a:bodyPr>
          <a:lstStyle/>
          <a:p>
            <a:pPr marL="0" marR="0" lvl="0" indent="0" algn="l" rtl="0">
              <a:lnSpc>
                <a:spcPct val="100000"/>
              </a:lnSpc>
              <a:spcBef>
                <a:spcPts val="0"/>
              </a:spcBef>
              <a:spcAft>
                <a:spcPts val="0"/>
              </a:spcAft>
              <a:buNone/>
            </a:pPr>
            <a:r>
              <a:rPr lang="ja"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パパ・ママ育休プラスにより</a:t>
            </a:r>
            <a:endParaRPr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endParaRPr>
          </a:p>
          <a:p>
            <a:pPr marL="0" marR="0" lvl="0" indent="0" algn="l" rtl="0">
              <a:lnSpc>
                <a:spcPct val="100000"/>
              </a:lnSpc>
              <a:spcBef>
                <a:spcPts val="0"/>
              </a:spcBef>
              <a:spcAft>
                <a:spcPts val="0"/>
              </a:spcAft>
              <a:buNone/>
            </a:pPr>
            <a:r>
              <a:rPr lang="ja"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休業可能期間が「1歳2か月に</a:t>
            </a:r>
            <a:endParaRPr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endParaRPr>
          </a:p>
          <a:p>
            <a:pPr marL="0" marR="0" lvl="0" indent="0" algn="l" rtl="0">
              <a:lnSpc>
                <a:spcPct val="100000"/>
              </a:lnSpc>
              <a:spcBef>
                <a:spcPts val="0"/>
              </a:spcBef>
              <a:spcAft>
                <a:spcPts val="0"/>
              </a:spcAft>
              <a:buNone/>
            </a:pPr>
            <a:r>
              <a:rPr lang="ja"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達するまで」に延長</a:t>
            </a:r>
            <a:endParaRPr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endParaRPr>
          </a:p>
        </p:txBody>
      </p:sp>
      <p:sp>
        <p:nvSpPr>
          <p:cNvPr id="45" name="Google Shape;1686;p70">
            <a:extLst>
              <a:ext uri="{FF2B5EF4-FFF2-40B4-BE49-F238E27FC236}">
                <a16:creationId xmlns:a16="http://schemas.microsoft.com/office/drawing/2014/main" id="{49E650ED-4C45-DB56-483C-0CCDA2773BE9}"/>
              </a:ext>
            </a:extLst>
          </p:cNvPr>
          <p:cNvSpPr/>
          <p:nvPr/>
        </p:nvSpPr>
        <p:spPr>
          <a:xfrm>
            <a:off x="7706915" y="3837588"/>
            <a:ext cx="199200" cy="199200"/>
          </a:xfrm>
          <a:prstGeom prst="ellipse">
            <a:avLst/>
          </a:prstGeom>
          <a:solidFill>
            <a:srgbClr val="D7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endParaRPr sz="800">
              <a:latin typeface="游ゴシック" panose="020B0400000000000000" pitchFamily="50" charset="-128"/>
              <a:ea typeface="游ゴシック" panose="020B0400000000000000" pitchFamily="50" charset="-128"/>
              <a:cs typeface="Kosugi"/>
              <a:sym typeface="Kosugi"/>
            </a:endParaRPr>
          </a:p>
        </p:txBody>
      </p:sp>
      <p:sp>
        <p:nvSpPr>
          <p:cNvPr id="46" name="Google Shape;1687;p70">
            <a:extLst>
              <a:ext uri="{FF2B5EF4-FFF2-40B4-BE49-F238E27FC236}">
                <a16:creationId xmlns:a16="http://schemas.microsoft.com/office/drawing/2014/main" id="{4340246E-D980-6418-CA06-47E100236FC0}"/>
              </a:ext>
            </a:extLst>
          </p:cNvPr>
          <p:cNvSpPr txBox="1"/>
          <p:nvPr/>
        </p:nvSpPr>
        <p:spPr>
          <a:xfrm>
            <a:off x="7641801" y="3757506"/>
            <a:ext cx="323400" cy="3105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200" b="1">
                <a:solidFill>
                  <a:schemeClr val="accent4"/>
                </a:solidFill>
                <a:latin typeface="游ゴシック" panose="020B0400000000000000" pitchFamily="50" charset="-128"/>
                <a:ea typeface="游ゴシック" panose="020B0400000000000000" pitchFamily="50" charset="-128"/>
                <a:cs typeface="Kosugi"/>
                <a:sym typeface="Kosugi"/>
              </a:rPr>
              <a:t>＋</a:t>
            </a:r>
            <a:endParaRPr sz="12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cxnSp>
        <p:nvCxnSpPr>
          <p:cNvPr id="53" name="Google Shape;99;p1">
            <a:extLst>
              <a:ext uri="{FF2B5EF4-FFF2-40B4-BE49-F238E27FC236}">
                <a16:creationId xmlns:a16="http://schemas.microsoft.com/office/drawing/2014/main" id="{F14CECB6-00F6-1932-3D4A-713667A10B4D}"/>
              </a:ext>
            </a:extLst>
          </p:cNvPr>
          <p:cNvCxnSpPr>
            <a:cxnSpLocks/>
          </p:cNvCxnSpPr>
          <p:nvPr/>
        </p:nvCxnSpPr>
        <p:spPr>
          <a:xfrm>
            <a:off x="772197" y="5798066"/>
            <a:ext cx="9203907" cy="0"/>
          </a:xfrm>
          <a:prstGeom prst="straightConnector1">
            <a:avLst/>
          </a:prstGeom>
          <a:noFill/>
          <a:ln w="9525" cap="flat" cmpd="sng">
            <a:solidFill>
              <a:srgbClr val="3F5C8D"/>
            </a:solidFill>
            <a:prstDash val="dash"/>
            <a:round/>
            <a:headEnd type="none" w="sm" len="sm"/>
            <a:tailEnd type="none" w="sm" len="sm"/>
          </a:ln>
        </p:spPr>
      </p:cxnSp>
      <p:cxnSp>
        <p:nvCxnSpPr>
          <p:cNvPr id="54" name="Google Shape;100;p1">
            <a:extLst>
              <a:ext uri="{FF2B5EF4-FFF2-40B4-BE49-F238E27FC236}">
                <a16:creationId xmlns:a16="http://schemas.microsoft.com/office/drawing/2014/main" id="{D034E50C-6D52-6EB5-9763-BC7F70CB7A01}"/>
              </a:ext>
            </a:extLst>
          </p:cNvPr>
          <p:cNvCxnSpPr>
            <a:cxnSpLocks/>
          </p:cNvCxnSpPr>
          <p:nvPr/>
        </p:nvCxnSpPr>
        <p:spPr>
          <a:xfrm>
            <a:off x="772197" y="6113111"/>
            <a:ext cx="9203907" cy="0"/>
          </a:xfrm>
          <a:prstGeom prst="straightConnector1">
            <a:avLst/>
          </a:prstGeom>
          <a:noFill/>
          <a:ln w="9525" cap="flat" cmpd="sng">
            <a:solidFill>
              <a:srgbClr val="3F5C8D"/>
            </a:solidFill>
            <a:prstDash val="dash"/>
            <a:round/>
            <a:headEnd type="none" w="sm" len="sm"/>
            <a:tailEnd type="none" w="sm" len="sm"/>
          </a:ln>
        </p:spPr>
      </p:cxnSp>
      <p:cxnSp>
        <p:nvCxnSpPr>
          <p:cNvPr id="55" name="Google Shape;101;p1">
            <a:extLst>
              <a:ext uri="{FF2B5EF4-FFF2-40B4-BE49-F238E27FC236}">
                <a16:creationId xmlns:a16="http://schemas.microsoft.com/office/drawing/2014/main" id="{6FBED9F7-3228-DC3B-AA95-1A1F6F65CA75}"/>
              </a:ext>
            </a:extLst>
          </p:cNvPr>
          <p:cNvCxnSpPr>
            <a:cxnSpLocks/>
          </p:cNvCxnSpPr>
          <p:nvPr/>
        </p:nvCxnSpPr>
        <p:spPr>
          <a:xfrm>
            <a:off x="772197" y="6428156"/>
            <a:ext cx="9179877" cy="0"/>
          </a:xfrm>
          <a:prstGeom prst="straightConnector1">
            <a:avLst/>
          </a:prstGeom>
          <a:noFill/>
          <a:ln w="9525" cap="flat" cmpd="sng">
            <a:solidFill>
              <a:srgbClr val="3F5C8D"/>
            </a:solidFill>
            <a:prstDash val="dash"/>
            <a:round/>
            <a:headEnd type="none" w="sm" len="sm"/>
            <a:tailEnd type="none" w="sm" len="sm"/>
          </a:ln>
        </p:spPr>
      </p:cxnSp>
      <p:cxnSp>
        <p:nvCxnSpPr>
          <p:cNvPr id="56" name="Google Shape;101;p1">
            <a:extLst>
              <a:ext uri="{FF2B5EF4-FFF2-40B4-BE49-F238E27FC236}">
                <a16:creationId xmlns:a16="http://schemas.microsoft.com/office/drawing/2014/main" id="{59B8685F-B833-4D75-3C47-19C01FBEB31C}"/>
              </a:ext>
            </a:extLst>
          </p:cNvPr>
          <p:cNvCxnSpPr>
            <a:cxnSpLocks/>
          </p:cNvCxnSpPr>
          <p:nvPr/>
        </p:nvCxnSpPr>
        <p:spPr>
          <a:xfrm>
            <a:off x="772197" y="6755852"/>
            <a:ext cx="9185194" cy="0"/>
          </a:xfrm>
          <a:prstGeom prst="straightConnector1">
            <a:avLst/>
          </a:prstGeom>
          <a:noFill/>
          <a:ln w="9525" cap="flat" cmpd="sng">
            <a:solidFill>
              <a:srgbClr val="3F5C8D"/>
            </a:solidFill>
            <a:prstDash val="dash"/>
            <a:round/>
            <a:headEnd type="none" w="sm" len="sm"/>
            <a:tailEnd type="none" w="sm" len="sm"/>
          </a:ln>
        </p:spPr>
      </p:cxnSp>
      <p:cxnSp>
        <p:nvCxnSpPr>
          <p:cNvPr id="57" name="Google Shape;101;p1">
            <a:extLst>
              <a:ext uri="{FF2B5EF4-FFF2-40B4-BE49-F238E27FC236}">
                <a16:creationId xmlns:a16="http://schemas.microsoft.com/office/drawing/2014/main" id="{238B5EDC-7B47-4F43-31C5-A057A5CAF441}"/>
              </a:ext>
            </a:extLst>
          </p:cNvPr>
          <p:cNvCxnSpPr>
            <a:cxnSpLocks/>
          </p:cNvCxnSpPr>
          <p:nvPr/>
        </p:nvCxnSpPr>
        <p:spPr>
          <a:xfrm>
            <a:off x="772197" y="7074829"/>
            <a:ext cx="9185194" cy="0"/>
          </a:xfrm>
          <a:prstGeom prst="straightConnector1">
            <a:avLst/>
          </a:prstGeom>
          <a:noFill/>
          <a:ln w="9525" cap="flat" cmpd="sng">
            <a:solidFill>
              <a:srgbClr val="3F5C8D"/>
            </a:solidFill>
            <a:prstDash val="dash"/>
            <a:round/>
            <a:headEnd type="none" w="sm" len="sm"/>
            <a:tailEnd type="none" w="sm" len="sm"/>
          </a:ln>
        </p:spPr>
      </p:cxnSp>
      <p:sp>
        <p:nvSpPr>
          <p:cNvPr id="59" name="テキスト ボックス 58">
            <a:extLst>
              <a:ext uri="{FF2B5EF4-FFF2-40B4-BE49-F238E27FC236}">
                <a16:creationId xmlns:a16="http://schemas.microsoft.com/office/drawing/2014/main" id="{7ACD9664-7A8D-613E-E1CE-6873B7A56A70}"/>
              </a:ext>
            </a:extLst>
          </p:cNvPr>
          <p:cNvSpPr txBox="1"/>
          <p:nvPr/>
        </p:nvSpPr>
        <p:spPr>
          <a:xfrm>
            <a:off x="743512" y="5734976"/>
            <a:ext cx="9216604" cy="1345048"/>
          </a:xfrm>
          <a:prstGeom prst="rect">
            <a:avLst/>
          </a:prstGeom>
          <a:noFill/>
        </p:spPr>
        <p:txBody>
          <a:bodyPr wrap="square">
            <a:spAutoFit/>
          </a:bodyPr>
          <a:lstStyle/>
          <a:p>
            <a:pPr marL="0" marR="0" lvl="0" indent="0" rtl="0">
              <a:lnSpc>
                <a:spcPts val="2500"/>
              </a:lnSpc>
              <a:spcBef>
                <a:spcPts val="0"/>
              </a:spcBef>
              <a:spcAft>
                <a:spcPts val="0"/>
              </a:spcAft>
              <a:buClr>
                <a:srgbClr val="000000"/>
              </a:buClr>
              <a:buSzPts val="1945"/>
              <a:buFont typeface="Arial"/>
              <a:buNone/>
            </a:pPr>
            <a:r>
              <a:rPr lang="ja-JP" altLang="en-US" b="1" i="0" u="none" strike="noStrike" dirty="0">
                <a:solidFill>
                  <a:srgbClr val="000000"/>
                </a:solidFill>
                <a:effectLst/>
                <a:latin typeface="游ゴシック" panose="020B0400000000000000" pitchFamily="50" charset="-128"/>
                <a:ea typeface="游ゴシック" panose="020B0400000000000000" pitchFamily="50" charset="-128"/>
              </a:rPr>
              <a:t>パパ・ママ育休プラス</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とは、育児休業の運用のひとつで、両親がともに育児休業を取得する場合、原則子どもが</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歳までの休業可能期間が「</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か月に達するまで」に延長される制度です。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0" marR="0" lvl="0" indent="0" rtl="0">
              <a:lnSpc>
                <a:spcPts val="2500"/>
              </a:lnSpc>
              <a:spcBef>
                <a:spcPts val="0"/>
              </a:spcBef>
              <a:spcAft>
                <a:spcPts val="0"/>
              </a:spcAft>
              <a:buClr>
                <a:srgbClr val="000000"/>
              </a:buClr>
              <a:buSzPts val="1945"/>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パパ・ママ育休プラスを利用する夫（または妻）の休業開始予定日が、子どもの</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歳の誕生日以前であることや妻（または夫）が取得している育児休業の初日以降に取得していることなどの要件があります。</a:t>
            </a:r>
            <a:endParaRPr lang="ja-JP" altLang="en-US" sz="1600" b="1"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Tree>
    <p:extLst>
      <p:ext uri="{BB962C8B-B14F-4D97-AF65-F5344CB8AC3E}">
        <p14:creationId xmlns:p14="http://schemas.microsoft.com/office/powerpoint/2010/main" val="26893154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76" name="平行四辺形 75">
            <a:extLst>
              <a:ext uri="{FF2B5EF4-FFF2-40B4-BE49-F238E27FC236}">
                <a16:creationId xmlns:a16="http://schemas.microsoft.com/office/drawing/2014/main" id="{41D3568D-FF26-9CE1-2F57-D1381D2692BD}"/>
              </a:ext>
            </a:extLst>
          </p:cNvPr>
          <p:cNvSpPr/>
          <p:nvPr/>
        </p:nvSpPr>
        <p:spPr>
          <a:xfrm>
            <a:off x="544144" y="603095"/>
            <a:ext cx="5551836" cy="144201"/>
          </a:xfrm>
          <a:prstGeom prst="parallelogram">
            <a:avLst>
              <a:gd name="adj" fmla="val 109706"/>
            </a:avLst>
          </a:prstGeom>
          <a:pattFill prst="wdUpDiag">
            <a:fgClr>
              <a:srgbClr val="FFFF00"/>
            </a:fgClr>
            <a:bgClr>
              <a:schemeClr val="bg2"/>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 name="Google Shape;51;p9">
            <a:extLst>
              <a:ext uri="{FF2B5EF4-FFF2-40B4-BE49-F238E27FC236}">
                <a16:creationId xmlns:a16="http://schemas.microsoft.com/office/drawing/2014/main" id="{DB7D949B-B0AF-F22A-18D8-43E77D146ADB}"/>
              </a:ext>
            </a:extLst>
          </p:cNvPr>
          <p:cNvSpPr txBox="1"/>
          <p:nvPr/>
        </p:nvSpPr>
        <p:spPr>
          <a:xfrm>
            <a:off x="549700" y="424082"/>
            <a:ext cx="9148850" cy="400069"/>
          </a:xfrm>
          <a:prstGeom prst="rect">
            <a:avLst/>
          </a:prstGeom>
          <a:noFill/>
          <a:ln>
            <a:noFill/>
          </a:ln>
        </p:spPr>
        <p:txBody>
          <a:bodyPr spcFirstLastPara="1" wrap="square" lIns="91425" tIns="45700" rIns="91425" bIns="45700" anchor="t" anchorCtr="0">
            <a:spAutoFit/>
          </a:bodyPr>
          <a:lstStyle/>
          <a:p>
            <a:pPr>
              <a:buSzPts val="4000"/>
            </a:pPr>
            <a:r>
              <a:rPr lang="ja-JP" altLang="en-US" sz="2000" dirty="0">
                <a:latin typeface="游ゴシック" panose="020B0400000000000000" pitchFamily="50" charset="-128"/>
                <a:ea typeface="游ゴシック" panose="020B0400000000000000" pitchFamily="50" charset="-128"/>
              </a:rPr>
              <a:t>産後パパ育休と育児休業の</a:t>
            </a:r>
            <a:r>
              <a:rPr lang="en-US" altLang="ja-JP" sz="2000" b="1" dirty="0">
                <a:solidFill>
                  <a:srgbClr val="D64A5A"/>
                </a:solidFill>
                <a:latin typeface="游ゴシック" panose="020B0400000000000000" pitchFamily="50" charset="-128"/>
                <a:ea typeface="游ゴシック" panose="020B0400000000000000" pitchFamily="50" charset="-128"/>
              </a:rPr>
              <a:t>7</a:t>
            </a:r>
            <a:r>
              <a:rPr lang="ja-JP" altLang="en-US" sz="2000" dirty="0">
                <a:latin typeface="游ゴシック" panose="020B0400000000000000" pitchFamily="50" charset="-128"/>
                <a:ea typeface="游ゴシック" panose="020B0400000000000000" pitchFamily="50" charset="-128"/>
              </a:rPr>
              <a:t>つの活用ケース</a:t>
            </a:r>
            <a:endParaRPr lang="ja-JP" altLang="en-US" sz="2000" b="0" i="0" u="none" strike="noStrike" cap="none" dirty="0">
              <a:solidFill>
                <a:srgbClr val="1E2835"/>
              </a:solidFill>
              <a:latin typeface="游ゴシック" panose="020B0400000000000000" pitchFamily="50" charset="-128"/>
              <a:ea typeface="游ゴシック" panose="020B0400000000000000" pitchFamily="50" charset="-128"/>
              <a:sym typeface="Arial"/>
            </a:endParaRPr>
          </a:p>
        </p:txBody>
      </p:sp>
      <p:sp>
        <p:nvSpPr>
          <p:cNvPr id="86" name="Google Shape;406;g28a08eb8ed0_0_984">
            <a:extLst>
              <a:ext uri="{FF2B5EF4-FFF2-40B4-BE49-F238E27FC236}">
                <a16:creationId xmlns:a16="http://schemas.microsoft.com/office/drawing/2014/main" id="{25888388-0A32-42ED-BECF-715D03F72859}"/>
              </a:ext>
            </a:extLst>
          </p:cNvPr>
          <p:cNvSpPr/>
          <p:nvPr/>
        </p:nvSpPr>
        <p:spPr>
          <a:xfrm>
            <a:off x="567988" y="1429774"/>
            <a:ext cx="9524788" cy="4603604"/>
          </a:xfrm>
          <a:prstGeom prst="round2SameRect">
            <a:avLst>
              <a:gd name="adj1" fmla="val 0"/>
              <a:gd name="adj2" fmla="val 2213"/>
            </a:avLst>
          </a:prstGeom>
          <a:solidFill>
            <a:schemeClr val="bg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72000" marR="0" lvl="0" indent="0" algn="l" rtl="0">
              <a:lnSpc>
                <a:spcPct val="100000"/>
              </a:lnSpc>
              <a:spcBef>
                <a:spcPts val="0"/>
              </a:spcBef>
              <a:spcAft>
                <a:spcPts val="0"/>
              </a:spcAft>
              <a:buClr>
                <a:srgbClr val="000000"/>
              </a:buClr>
              <a:buSzPts val="1400"/>
              <a:buFont typeface="Arial"/>
              <a:buNone/>
            </a:pPr>
            <a:endParaRPr lang="ja-JP" altLang="en-US" b="1"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87" name="Google Shape;405;g28a08eb8ed0_0_984">
            <a:extLst>
              <a:ext uri="{FF2B5EF4-FFF2-40B4-BE49-F238E27FC236}">
                <a16:creationId xmlns:a16="http://schemas.microsoft.com/office/drawing/2014/main" id="{2DBBCA97-D0BD-595E-CD95-7CC0D2DBE0E8}"/>
              </a:ext>
            </a:extLst>
          </p:cNvPr>
          <p:cNvSpPr/>
          <p:nvPr/>
        </p:nvSpPr>
        <p:spPr>
          <a:xfrm>
            <a:off x="567994" y="1084697"/>
            <a:ext cx="9524788" cy="3450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rtl="0">
              <a:lnSpc>
                <a:spcPct val="100000"/>
              </a:lnSpc>
              <a:spcBef>
                <a:spcPts val="0"/>
              </a:spcBef>
              <a:spcAft>
                <a:spcPts val="0"/>
              </a:spcAft>
              <a:buClr>
                <a:srgbClr val="000000"/>
              </a:buClr>
              <a:buSzPts val="1745"/>
              <a:buFont typeface="Arial"/>
              <a:buNone/>
            </a:pPr>
            <a:r>
              <a:rPr lang="ja-JP" altLang="en-US" sz="1600" b="1" i="0" u="none" strike="noStrike" dirty="0">
                <a:solidFill>
                  <a:srgbClr val="D64A5A"/>
                </a:solidFill>
                <a:effectLst/>
                <a:latin typeface="游ゴシック" panose="020B0400000000000000" pitchFamily="50" charset="-128"/>
                <a:ea typeface="游ゴシック" panose="020B0400000000000000" pitchFamily="50" charset="-128"/>
              </a:rPr>
              <a:t>取得タイミング　　</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　</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妻の出産・退院時と里帰り直後、さらに夫婦交互に育児休業を取得</a:t>
            </a:r>
            <a:endParaRPr sz="1800"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88" name="吹き出し: 円形 87">
            <a:extLst>
              <a:ext uri="{FF2B5EF4-FFF2-40B4-BE49-F238E27FC236}">
                <a16:creationId xmlns:a16="http://schemas.microsoft.com/office/drawing/2014/main" id="{7BDADD0E-DD12-0EE9-49B2-B66FC4ABDC9A}"/>
              </a:ext>
            </a:extLst>
          </p:cNvPr>
          <p:cNvSpPr/>
          <p:nvPr/>
        </p:nvSpPr>
        <p:spPr>
          <a:xfrm>
            <a:off x="2153388" y="935147"/>
            <a:ext cx="498846" cy="415154"/>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solidFill>
                  <a:schemeClr val="bg2"/>
                </a:solidFill>
                <a:latin typeface="游ゴシック" panose="020B0400000000000000" pitchFamily="50" charset="-128"/>
                <a:ea typeface="游ゴシック" panose="020B0400000000000000" pitchFamily="50" charset="-128"/>
              </a:rPr>
              <a:t>6</a:t>
            </a:r>
            <a:endParaRPr kumimoji="1" lang="ja-JP" altLang="en-US" b="1" dirty="0">
              <a:solidFill>
                <a:schemeClr val="bg2"/>
              </a:solidFill>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BA61D0E-2A51-5BF3-488F-0F1866071F5C}"/>
              </a:ext>
            </a:extLst>
          </p:cNvPr>
          <p:cNvSpPr txBox="1"/>
          <p:nvPr/>
        </p:nvSpPr>
        <p:spPr>
          <a:xfrm>
            <a:off x="599036" y="1668037"/>
            <a:ext cx="9312164" cy="2031325"/>
          </a:xfrm>
          <a:prstGeom prst="rect">
            <a:avLst/>
          </a:prstGeom>
          <a:noFill/>
        </p:spPr>
        <p:txBody>
          <a:bodyPr wrap="square">
            <a:spAutoFit/>
          </a:bodyPr>
          <a:lstStyle/>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産後パパ育休の分割取得を利用し、</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回目は妻が出産・退院時、</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回目は少し期間をあけて休業取得。</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妻の産後休業後、夫婦交互に育児休業（パパ・ママ育休プラスの活用）を取得し、子どもが</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か月に達するまで協力して子育てと仕事の両立を図るケースです。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ja-JP" altLang="en-US" dirty="0">
                <a:latin typeface="游ゴシック" panose="020B0400000000000000" pitchFamily="50" charset="-128"/>
                <a:ea typeface="游ゴシック" panose="020B0400000000000000" pitchFamily="50" charset="-128"/>
              </a:rPr>
              <a:t>産後パパ育休後に育児休業の取得をすることで、子どもが</a:t>
            </a:r>
            <a:r>
              <a:rPr lang="en-US" altLang="ja-JP" dirty="0">
                <a:latin typeface="游ゴシック" panose="020B0400000000000000" pitchFamily="50" charset="-128"/>
                <a:ea typeface="游ゴシック" panose="020B0400000000000000" pitchFamily="50" charset="-128"/>
              </a:rPr>
              <a:t>1</a:t>
            </a:r>
            <a:r>
              <a:rPr lang="ja-JP" altLang="en-US" dirty="0">
                <a:latin typeface="游ゴシック" panose="020B0400000000000000" pitchFamily="50" charset="-128"/>
                <a:ea typeface="游ゴシック" panose="020B0400000000000000" pitchFamily="50" charset="-128"/>
              </a:rPr>
              <a:t>歳になるまで最大</a:t>
            </a:r>
            <a:r>
              <a:rPr lang="en-US" altLang="ja-JP" dirty="0">
                <a:latin typeface="游ゴシック" panose="020B0400000000000000" pitchFamily="50" charset="-128"/>
                <a:ea typeface="游ゴシック" panose="020B0400000000000000" pitchFamily="50" charset="-128"/>
              </a:rPr>
              <a:t>4</a:t>
            </a:r>
            <a:r>
              <a:rPr lang="ja-JP" altLang="en-US" dirty="0">
                <a:latin typeface="游ゴシック" panose="020B0400000000000000" pitchFamily="50" charset="-128"/>
                <a:ea typeface="游ゴシック" panose="020B0400000000000000" pitchFamily="50" charset="-128"/>
              </a:rPr>
              <a:t>回分割して休業を取得することができます。また、要件を満たせば</a:t>
            </a:r>
            <a:r>
              <a:rPr lang="en-US" altLang="ja-JP" dirty="0">
                <a:latin typeface="游ゴシック" panose="020B0400000000000000" pitchFamily="50" charset="-128"/>
                <a:ea typeface="游ゴシック" panose="020B0400000000000000" pitchFamily="50" charset="-128"/>
              </a:rPr>
              <a:t>1</a:t>
            </a:r>
            <a:r>
              <a:rPr lang="ja-JP" altLang="en-US" dirty="0">
                <a:latin typeface="游ゴシック" panose="020B0400000000000000" pitchFamily="50" charset="-128"/>
                <a:ea typeface="游ゴシック" panose="020B0400000000000000" pitchFamily="50" charset="-128"/>
              </a:rPr>
              <a:t>歳からの</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保育所入所当初の慣らし保育の時期も休業を取得することができます。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endParaRPr lang="en-US" altLang="ja-JP" cap="none" dirty="0">
              <a:latin typeface="游ゴシック" panose="020B0400000000000000" pitchFamily="50" charset="-128"/>
              <a:ea typeface="游ゴシック" panose="020B0400000000000000" pitchFamily="50" charset="-128"/>
              <a:sym typeface="Arial"/>
            </a:endParaRPr>
          </a:p>
          <a:p>
            <a:pPr marL="72000" marR="0" lvl="0" indent="0" rtl="0">
              <a:lnSpc>
                <a:spcPct val="100000"/>
              </a:lnSpc>
              <a:spcBef>
                <a:spcPts val="0"/>
              </a:spcBef>
              <a:spcAft>
                <a:spcPts val="0"/>
              </a:spcAft>
              <a:buClr>
                <a:srgbClr val="000000"/>
              </a:buClr>
              <a:buSzPts val="1400"/>
              <a:buFont typeface="Arial"/>
              <a:buNone/>
            </a:pPr>
            <a:r>
              <a:rPr lang="ja-JP" altLang="en-US" dirty="0">
                <a:latin typeface="游ゴシック" panose="020B0400000000000000" pitchFamily="50" charset="-128"/>
                <a:ea typeface="游ゴシック" panose="020B0400000000000000" pitchFamily="50" charset="-128"/>
              </a:rPr>
              <a:t>▷</a:t>
            </a:r>
            <a:r>
              <a:rPr lang="ja-JP" altLang="en-US" b="0" i="0" u="none" strike="noStrike" dirty="0">
                <a:solidFill>
                  <a:srgbClr val="000000"/>
                </a:solidFill>
                <a:latin typeface="游ゴシック" panose="020B0400000000000000" pitchFamily="50" charset="-128"/>
                <a:ea typeface="游ゴシック" panose="020B0400000000000000" pitchFamily="50" charset="-128"/>
              </a:rPr>
              <a:t>目安期間</a:t>
            </a:r>
            <a:endParaRPr lang="en-US" altLang="ja-JP" b="0" i="0" u="none" strike="noStrike" dirty="0">
              <a:solidFill>
                <a:srgbClr val="000000"/>
              </a:solidFill>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ja-JP" altLang="en-US" cap="none" dirty="0">
                <a:latin typeface="游ゴシック" panose="020B0400000000000000" pitchFamily="50" charset="-128"/>
                <a:ea typeface="游ゴシック" panose="020B0400000000000000" pitchFamily="50" charset="-128"/>
                <a:sym typeface="Arial"/>
              </a:rPr>
              <a:t>数か月～</a:t>
            </a: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年程度</a:t>
            </a:r>
            <a:endPar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cxnSp>
        <p:nvCxnSpPr>
          <p:cNvPr id="2" name="Google Shape;1699;p71">
            <a:extLst>
              <a:ext uri="{FF2B5EF4-FFF2-40B4-BE49-F238E27FC236}">
                <a16:creationId xmlns:a16="http://schemas.microsoft.com/office/drawing/2014/main" id="{C4CE058B-1394-53D4-8B59-E1E7CEA4273C}"/>
              </a:ext>
            </a:extLst>
          </p:cNvPr>
          <p:cNvCxnSpPr/>
          <p:nvPr/>
        </p:nvCxnSpPr>
        <p:spPr>
          <a:xfrm rot="10800000">
            <a:off x="1711463" y="4034821"/>
            <a:ext cx="0" cy="1503600"/>
          </a:xfrm>
          <a:prstGeom prst="straightConnector1">
            <a:avLst/>
          </a:prstGeom>
          <a:noFill/>
          <a:ln w="19050" cap="flat" cmpd="sng">
            <a:solidFill>
              <a:schemeClr val="accent4"/>
            </a:solidFill>
            <a:prstDash val="dash"/>
            <a:round/>
            <a:headEnd type="none" w="med" len="med"/>
            <a:tailEnd type="none" w="med" len="med"/>
          </a:ln>
        </p:spPr>
      </p:cxnSp>
      <p:cxnSp>
        <p:nvCxnSpPr>
          <p:cNvPr id="3" name="Google Shape;1700;p71">
            <a:extLst>
              <a:ext uri="{FF2B5EF4-FFF2-40B4-BE49-F238E27FC236}">
                <a16:creationId xmlns:a16="http://schemas.microsoft.com/office/drawing/2014/main" id="{078504E8-65F5-FD16-25F2-3B4295F0EA45}"/>
              </a:ext>
            </a:extLst>
          </p:cNvPr>
          <p:cNvCxnSpPr/>
          <p:nvPr/>
        </p:nvCxnSpPr>
        <p:spPr>
          <a:xfrm rot="10800000">
            <a:off x="8778612" y="4034821"/>
            <a:ext cx="0" cy="1503600"/>
          </a:xfrm>
          <a:prstGeom prst="straightConnector1">
            <a:avLst/>
          </a:prstGeom>
          <a:noFill/>
          <a:ln w="19050" cap="flat" cmpd="sng">
            <a:solidFill>
              <a:schemeClr val="accent4"/>
            </a:solidFill>
            <a:prstDash val="dash"/>
            <a:round/>
            <a:headEnd type="none" w="med" len="med"/>
            <a:tailEnd type="none" w="med" len="med"/>
          </a:ln>
        </p:spPr>
      </p:cxnSp>
      <p:sp>
        <p:nvSpPr>
          <p:cNvPr id="10" name="Google Shape;1701;p71">
            <a:extLst>
              <a:ext uri="{FF2B5EF4-FFF2-40B4-BE49-F238E27FC236}">
                <a16:creationId xmlns:a16="http://schemas.microsoft.com/office/drawing/2014/main" id="{295E9DAA-4119-9112-48E6-08A9AE6D595F}"/>
              </a:ext>
            </a:extLst>
          </p:cNvPr>
          <p:cNvSpPr/>
          <p:nvPr/>
        </p:nvSpPr>
        <p:spPr>
          <a:xfrm>
            <a:off x="1742588" y="4263908"/>
            <a:ext cx="1685400" cy="438900"/>
          </a:xfrm>
          <a:prstGeom prst="homePlate">
            <a:avLst>
              <a:gd name="adj" fmla="val 52482"/>
            </a:avLst>
          </a:prstGeom>
          <a:solidFill>
            <a:srgbClr val="E5E7EB"/>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11" name="Google Shape;1702;p71">
            <a:extLst>
              <a:ext uri="{FF2B5EF4-FFF2-40B4-BE49-F238E27FC236}">
                <a16:creationId xmlns:a16="http://schemas.microsoft.com/office/drawing/2014/main" id="{C3877326-9EA8-DEF9-2FDA-FAA2BAF88FDB}"/>
              </a:ext>
            </a:extLst>
          </p:cNvPr>
          <p:cNvCxnSpPr/>
          <p:nvPr/>
        </p:nvCxnSpPr>
        <p:spPr>
          <a:xfrm rot="10800000">
            <a:off x="3458913" y="4034821"/>
            <a:ext cx="0" cy="1503600"/>
          </a:xfrm>
          <a:prstGeom prst="straightConnector1">
            <a:avLst/>
          </a:prstGeom>
          <a:noFill/>
          <a:ln w="19050" cap="flat" cmpd="sng">
            <a:solidFill>
              <a:schemeClr val="accent4"/>
            </a:solidFill>
            <a:prstDash val="dash"/>
            <a:round/>
            <a:headEnd type="none" w="med" len="med"/>
            <a:tailEnd type="none" w="med" len="med"/>
          </a:ln>
        </p:spPr>
      </p:cxnSp>
      <p:cxnSp>
        <p:nvCxnSpPr>
          <p:cNvPr id="12" name="Google Shape;1703;p71">
            <a:extLst>
              <a:ext uri="{FF2B5EF4-FFF2-40B4-BE49-F238E27FC236}">
                <a16:creationId xmlns:a16="http://schemas.microsoft.com/office/drawing/2014/main" id="{94B90DE4-4DA1-6552-B010-CA2AFDD3AFCB}"/>
              </a:ext>
            </a:extLst>
          </p:cNvPr>
          <p:cNvCxnSpPr/>
          <p:nvPr/>
        </p:nvCxnSpPr>
        <p:spPr>
          <a:xfrm rot="10800000">
            <a:off x="7178062" y="4034821"/>
            <a:ext cx="0" cy="1503600"/>
          </a:xfrm>
          <a:prstGeom prst="straightConnector1">
            <a:avLst/>
          </a:prstGeom>
          <a:noFill/>
          <a:ln w="19050" cap="flat" cmpd="sng">
            <a:solidFill>
              <a:schemeClr val="accent4"/>
            </a:solidFill>
            <a:prstDash val="dash"/>
            <a:round/>
            <a:headEnd type="none" w="med" len="med"/>
            <a:tailEnd type="none" w="med" len="med"/>
          </a:ln>
        </p:spPr>
      </p:cxnSp>
      <p:sp>
        <p:nvSpPr>
          <p:cNvPr id="13" name="Google Shape;1704;p71">
            <a:extLst>
              <a:ext uri="{FF2B5EF4-FFF2-40B4-BE49-F238E27FC236}">
                <a16:creationId xmlns:a16="http://schemas.microsoft.com/office/drawing/2014/main" id="{4BB926FB-9327-81ED-22F2-7FFCAC38B7D5}"/>
              </a:ext>
            </a:extLst>
          </p:cNvPr>
          <p:cNvSpPr txBox="1"/>
          <p:nvPr/>
        </p:nvSpPr>
        <p:spPr>
          <a:xfrm>
            <a:off x="8427037" y="3753558"/>
            <a:ext cx="9144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1歳2か月</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cxnSp>
        <p:nvCxnSpPr>
          <p:cNvPr id="14" name="Google Shape;1705;p71">
            <a:extLst>
              <a:ext uri="{FF2B5EF4-FFF2-40B4-BE49-F238E27FC236}">
                <a16:creationId xmlns:a16="http://schemas.microsoft.com/office/drawing/2014/main" id="{93D6034E-15F8-8B1C-BF14-B137EE5D3998}"/>
              </a:ext>
            </a:extLst>
          </p:cNvPr>
          <p:cNvCxnSpPr>
            <a:cxnSpLocks/>
          </p:cNvCxnSpPr>
          <p:nvPr/>
        </p:nvCxnSpPr>
        <p:spPr>
          <a:xfrm>
            <a:off x="780613" y="4097858"/>
            <a:ext cx="9001340" cy="0"/>
          </a:xfrm>
          <a:prstGeom prst="straightConnector1">
            <a:avLst/>
          </a:prstGeom>
          <a:noFill/>
          <a:ln w="19050" cap="flat" cmpd="sng">
            <a:solidFill>
              <a:schemeClr val="accent4"/>
            </a:solidFill>
            <a:prstDash val="solid"/>
            <a:round/>
            <a:headEnd type="none" w="med" len="med"/>
            <a:tailEnd type="triangle" w="med" len="med"/>
          </a:ln>
        </p:spPr>
      </p:cxnSp>
      <p:sp>
        <p:nvSpPr>
          <p:cNvPr id="15" name="Google Shape;1706;p71">
            <a:extLst>
              <a:ext uri="{FF2B5EF4-FFF2-40B4-BE49-F238E27FC236}">
                <a16:creationId xmlns:a16="http://schemas.microsoft.com/office/drawing/2014/main" id="{7F525ED9-2B12-E4F5-B5C0-2F3B1F712578}"/>
              </a:ext>
            </a:extLst>
          </p:cNvPr>
          <p:cNvSpPr/>
          <p:nvPr/>
        </p:nvSpPr>
        <p:spPr>
          <a:xfrm>
            <a:off x="3491962" y="4263908"/>
            <a:ext cx="1329599"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16" name="Google Shape;1707;p71">
            <a:extLst>
              <a:ext uri="{FF2B5EF4-FFF2-40B4-BE49-F238E27FC236}">
                <a16:creationId xmlns:a16="http://schemas.microsoft.com/office/drawing/2014/main" id="{EFF2FEB1-5268-80E9-C519-9F469CD515FD}"/>
              </a:ext>
            </a:extLst>
          </p:cNvPr>
          <p:cNvSpPr txBox="1"/>
          <p:nvPr/>
        </p:nvSpPr>
        <p:spPr>
          <a:xfrm>
            <a:off x="1476938" y="3733158"/>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出生</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7" name="Google Shape;1708;p71">
            <a:extLst>
              <a:ext uri="{FF2B5EF4-FFF2-40B4-BE49-F238E27FC236}">
                <a16:creationId xmlns:a16="http://schemas.microsoft.com/office/drawing/2014/main" id="{42840416-3751-1155-797D-95A9E2ECD47D}"/>
              </a:ext>
            </a:extLst>
          </p:cNvPr>
          <p:cNvSpPr txBox="1"/>
          <p:nvPr/>
        </p:nvSpPr>
        <p:spPr>
          <a:xfrm>
            <a:off x="3251688" y="3733158"/>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8週</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8" name="Google Shape;1709;p71">
            <a:extLst>
              <a:ext uri="{FF2B5EF4-FFF2-40B4-BE49-F238E27FC236}">
                <a16:creationId xmlns:a16="http://schemas.microsoft.com/office/drawing/2014/main" id="{2231C31F-DB26-D117-CAE5-ACBB46ADFAA6}"/>
              </a:ext>
            </a:extLst>
          </p:cNvPr>
          <p:cNvSpPr txBox="1"/>
          <p:nvPr/>
        </p:nvSpPr>
        <p:spPr>
          <a:xfrm>
            <a:off x="6976712" y="3733158"/>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1歳</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19" name="Google Shape;1711;p71">
            <a:extLst>
              <a:ext uri="{FF2B5EF4-FFF2-40B4-BE49-F238E27FC236}">
                <a16:creationId xmlns:a16="http://schemas.microsoft.com/office/drawing/2014/main" id="{CA368171-D5CF-1F9B-61A3-6CBEACDF2A8D}"/>
              </a:ext>
            </a:extLst>
          </p:cNvPr>
          <p:cNvSpPr/>
          <p:nvPr/>
        </p:nvSpPr>
        <p:spPr>
          <a:xfrm>
            <a:off x="4824438" y="4998508"/>
            <a:ext cx="994800"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20" name="Google Shape;1712;p71">
            <a:extLst>
              <a:ext uri="{FF2B5EF4-FFF2-40B4-BE49-F238E27FC236}">
                <a16:creationId xmlns:a16="http://schemas.microsoft.com/office/drawing/2014/main" id="{FB7BB577-DE8F-8A4C-ED9F-96A0BEFDE9A2}"/>
              </a:ext>
            </a:extLst>
          </p:cNvPr>
          <p:cNvSpPr/>
          <p:nvPr/>
        </p:nvSpPr>
        <p:spPr>
          <a:xfrm>
            <a:off x="5815412" y="4263908"/>
            <a:ext cx="1382025"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dirty="0">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dirty="0">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21" name="Google Shape;1713;p71">
            <a:extLst>
              <a:ext uri="{FF2B5EF4-FFF2-40B4-BE49-F238E27FC236}">
                <a16:creationId xmlns:a16="http://schemas.microsoft.com/office/drawing/2014/main" id="{3FC22EE6-C946-ADEB-CA11-89281FC34965}"/>
              </a:ext>
            </a:extLst>
          </p:cNvPr>
          <p:cNvSpPr/>
          <p:nvPr/>
        </p:nvSpPr>
        <p:spPr>
          <a:xfrm>
            <a:off x="6794387" y="4998483"/>
            <a:ext cx="1947000"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22" name="Google Shape;1733;p71">
            <a:extLst>
              <a:ext uri="{FF2B5EF4-FFF2-40B4-BE49-F238E27FC236}">
                <a16:creationId xmlns:a16="http://schemas.microsoft.com/office/drawing/2014/main" id="{15ED2048-ECA9-5CDB-A579-BCBA34C3EAB7}"/>
              </a:ext>
            </a:extLst>
          </p:cNvPr>
          <p:cNvSpPr/>
          <p:nvPr/>
        </p:nvSpPr>
        <p:spPr>
          <a:xfrm>
            <a:off x="1742588" y="5010833"/>
            <a:ext cx="570600" cy="438900"/>
          </a:xfrm>
          <a:prstGeom prst="homePlate">
            <a:avLst>
              <a:gd name="adj" fmla="val 34233"/>
            </a:avLst>
          </a:prstGeom>
          <a:solidFill>
            <a:srgbClr val="FFC0C5"/>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産後パパ</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23" name="Google Shape;1734;p71">
            <a:extLst>
              <a:ext uri="{FF2B5EF4-FFF2-40B4-BE49-F238E27FC236}">
                <a16:creationId xmlns:a16="http://schemas.microsoft.com/office/drawing/2014/main" id="{F7059847-85FF-6FDE-1EE8-F03316AF781B}"/>
              </a:ext>
            </a:extLst>
          </p:cNvPr>
          <p:cNvSpPr/>
          <p:nvPr/>
        </p:nvSpPr>
        <p:spPr>
          <a:xfrm>
            <a:off x="2856963" y="5010771"/>
            <a:ext cx="570600" cy="438900"/>
          </a:xfrm>
          <a:prstGeom prst="homePlate">
            <a:avLst>
              <a:gd name="adj" fmla="val 34233"/>
            </a:avLst>
          </a:prstGeom>
          <a:solidFill>
            <a:srgbClr val="FFC0C5"/>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産後パパ</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24" name="Google Shape;1735;p71">
            <a:extLst>
              <a:ext uri="{FF2B5EF4-FFF2-40B4-BE49-F238E27FC236}">
                <a16:creationId xmlns:a16="http://schemas.microsoft.com/office/drawing/2014/main" id="{4567607A-975D-6E9D-2E4A-FEFA4677296D}"/>
              </a:ext>
            </a:extLst>
          </p:cNvPr>
          <p:cNvCxnSpPr/>
          <p:nvPr/>
        </p:nvCxnSpPr>
        <p:spPr>
          <a:xfrm rot="10800000">
            <a:off x="1875863" y="5422621"/>
            <a:ext cx="140100" cy="125400"/>
          </a:xfrm>
          <a:prstGeom prst="straightConnector1">
            <a:avLst/>
          </a:prstGeom>
          <a:noFill/>
          <a:ln w="9525" cap="flat" cmpd="sng">
            <a:solidFill>
              <a:schemeClr val="accent4"/>
            </a:solidFill>
            <a:prstDash val="dash"/>
            <a:round/>
            <a:headEnd type="none" w="med" len="med"/>
            <a:tailEnd type="oval" w="med" len="med"/>
          </a:ln>
        </p:spPr>
      </p:cxnSp>
      <p:sp>
        <p:nvSpPr>
          <p:cNvPr id="25" name="Google Shape;1736;p71">
            <a:extLst>
              <a:ext uri="{FF2B5EF4-FFF2-40B4-BE49-F238E27FC236}">
                <a16:creationId xmlns:a16="http://schemas.microsoft.com/office/drawing/2014/main" id="{1444E5C9-4A6B-337D-8EDD-973719F63E46}"/>
              </a:ext>
            </a:extLst>
          </p:cNvPr>
          <p:cNvSpPr txBox="1"/>
          <p:nvPr/>
        </p:nvSpPr>
        <p:spPr>
          <a:xfrm>
            <a:off x="1932659" y="5499637"/>
            <a:ext cx="1259400" cy="401100"/>
          </a:xfrm>
          <a:prstGeom prst="rect">
            <a:avLst/>
          </a:prstGeom>
          <a:noFill/>
          <a:ln>
            <a:noFill/>
          </a:ln>
        </p:spPr>
        <p:txBody>
          <a:bodyPr spcFirstLastPara="1" wrap="square" lIns="92225" tIns="46100" rIns="92225" bIns="46100" anchor="t" anchorCtr="0">
            <a:spAutoFit/>
          </a:bodyPr>
          <a:lstStyle/>
          <a:p>
            <a:pPr marL="0" marR="0" lvl="0" indent="0" algn="l" rtl="0">
              <a:lnSpc>
                <a:spcPct val="100000"/>
              </a:lnSpc>
              <a:spcBef>
                <a:spcPts val="0"/>
              </a:spcBef>
              <a:spcAft>
                <a:spcPts val="0"/>
              </a:spcAft>
              <a:buNone/>
            </a:pPr>
            <a:r>
              <a:rPr lang="ja" sz="1000">
                <a:solidFill>
                  <a:schemeClr val="accent4"/>
                </a:solidFill>
                <a:latin typeface="游ゴシック" panose="020B0400000000000000" pitchFamily="50" charset="-128"/>
                <a:ea typeface="游ゴシック" panose="020B0400000000000000" pitchFamily="50" charset="-128"/>
                <a:cs typeface="Kosugi"/>
                <a:sym typeface="Kosugi"/>
              </a:rPr>
              <a:t>分割取得の場合、</a:t>
            </a:r>
            <a:endParaRPr sz="1000">
              <a:solidFill>
                <a:schemeClr val="accent4"/>
              </a:solidFill>
              <a:latin typeface="游ゴシック" panose="020B0400000000000000" pitchFamily="50" charset="-128"/>
              <a:ea typeface="游ゴシック" panose="020B0400000000000000" pitchFamily="50" charset="-128"/>
              <a:cs typeface="Kosugi"/>
              <a:sym typeface="Kosugi"/>
            </a:endParaRPr>
          </a:p>
          <a:p>
            <a:pPr marL="0" marR="0" lvl="0" indent="0" algn="l" rtl="0">
              <a:lnSpc>
                <a:spcPct val="100000"/>
              </a:lnSpc>
              <a:spcBef>
                <a:spcPts val="0"/>
              </a:spcBef>
              <a:spcAft>
                <a:spcPts val="0"/>
              </a:spcAft>
              <a:buNone/>
            </a:pPr>
            <a:r>
              <a:rPr lang="ja" sz="1000">
                <a:solidFill>
                  <a:schemeClr val="accent4"/>
                </a:solidFill>
                <a:latin typeface="游ゴシック" panose="020B0400000000000000" pitchFamily="50" charset="-128"/>
                <a:ea typeface="游ゴシック" panose="020B0400000000000000" pitchFamily="50" charset="-128"/>
                <a:cs typeface="Kosugi"/>
                <a:sym typeface="Kosugi"/>
              </a:rPr>
              <a:t>2回まとめて申請</a:t>
            </a:r>
            <a:endParaRPr sz="1000">
              <a:solidFill>
                <a:schemeClr val="accent4"/>
              </a:solidFill>
              <a:latin typeface="游ゴシック" panose="020B0400000000000000" pitchFamily="50" charset="-128"/>
              <a:ea typeface="游ゴシック" panose="020B0400000000000000" pitchFamily="50" charset="-128"/>
              <a:cs typeface="Kosugi"/>
              <a:sym typeface="Kosugi"/>
            </a:endParaRPr>
          </a:p>
        </p:txBody>
      </p:sp>
      <p:cxnSp>
        <p:nvCxnSpPr>
          <p:cNvPr id="26" name="Google Shape;1737;p71">
            <a:extLst>
              <a:ext uri="{FF2B5EF4-FFF2-40B4-BE49-F238E27FC236}">
                <a16:creationId xmlns:a16="http://schemas.microsoft.com/office/drawing/2014/main" id="{D5FE4E0F-6F6F-3D5C-8489-0E37C54364FA}"/>
              </a:ext>
            </a:extLst>
          </p:cNvPr>
          <p:cNvCxnSpPr/>
          <p:nvPr/>
        </p:nvCxnSpPr>
        <p:spPr>
          <a:xfrm rot="10800000" flipH="1">
            <a:off x="2970926" y="5422921"/>
            <a:ext cx="203100" cy="114900"/>
          </a:xfrm>
          <a:prstGeom prst="straightConnector1">
            <a:avLst/>
          </a:prstGeom>
          <a:noFill/>
          <a:ln w="9525" cap="flat" cmpd="sng">
            <a:solidFill>
              <a:schemeClr val="accent4"/>
            </a:solidFill>
            <a:prstDash val="dash"/>
            <a:round/>
            <a:headEnd type="none" w="med" len="med"/>
            <a:tailEnd type="oval" w="med" len="med"/>
          </a:ln>
        </p:spPr>
      </p:cxnSp>
      <p:grpSp>
        <p:nvGrpSpPr>
          <p:cNvPr id="27" name="Google Shape;1739;p71">
            <a:extLst>
              <a:ext uri="{FF2B5EF4-FFF2-40B4-BE49-F238E27FC236}">
                <a16:creationId xmlns:a16="http://schemas.microsoft.com/office/drawing/2014/main" id="{459CAF5D-9684-4E34-1711-B60C8A575820}"/>
              </a:ext>
            </a:extLst>
          </p:cNvPr>
          <p:cNvGrpSpPr/>
          <p:nvPr/>
        </p:nvGrpSpPr>
        <p:grpSpPr>
          <a:xfrm>
            <a:off x="963263" y="4210046"/>
            <a:ext cx="627725" cy="565450"/>
            <a:chOff x="6877275" y="2518700"/>
            <a:chExt cx="627725" cy="565450"/>
          </a:xfrm>
        </p:grpSpPr>
        <p:sp>
          <p:nvSpPr>
            <p:cNvPr id="28" name="Google Shape;1740;p71">
              <a:extLst>
                <a:ext uri="{FF2B5EF4-FFF2-40B4-BE49-F238E27FC236}">
                  <a16:creationId xmlns:a16="http://schemas.microsoft.com/office/drawing/2014/main" id="{C7DE802E-FFBE-A043-0F47-CFC24DF0DAE6}"/>
                </a:ext>
              </a:extLst>
            </p:cNvPr>
            <p:cNvSpPr/>
            <p:nvPr/>
          </p:nvSpPr>
          <p:spPr>
            <a:xfrm>
              <a:off x="6877275" y="2518700"/>
              <a:ext cx="552600" cy="552600"/>
            </a:xfrm>
            <a:prstGeom prst="ellipse">
              <a:avLst/>
            </a:prstGeom>
            <a:solidFill>
              <a:srgbClr val="FFE478"/>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40" name="Google Shape;1741;p71">
              <a:extLst>
                <a:ext uri="{FF2B5EF4-FFF2-40B4-BE49-F238E27FC236}">
                  <a16:creationId xmlns:a16="http://schemas.microsoft.com/office/drawing/2014/main" id="{AE92DBDE-B451-13B1-DCAC-038205DF816C}"/>
                </a:ext>
              </a:extLst>
            </p:cNvPr>
            <p:cNvSpPr txBox="1"/>
            <p:nvPr/>
          </p:nvSpPr>
          <p:spPr>
            <a:xfrm>
              <a:off x="6952400"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妻</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grpSp>
        <p:nvGrpSpPr>
          <p:cNvPr id="41" name="Google Shape;1742;p71">
            <a:extLst>
              <a:ext uri="{FF2B5EF4-FFF2-40B4-BE49-F238E27FC236}">
                <a16:creationId xmlns:a16="http://schemas.microsoft.com/office/drawing/2014/main" id="{236B1D99-1B0E-6C4B-497E-AE7C4ADAA7FC}"/>
              </a:ext>
            </a:extLst>
          </p:cNvPr>
          <p:cNvGrpSpPr/>
          <p:nvPr/>
        </p:nvGrpSpPr>
        <p:grpSpPr>
          <a:xfrm>
            <a:off x="963263" y="4939896"/>
            <a:ext cx="627725" cy="565450"/>
            <a:chOff x="6216950" y="2518700"/>
            <a:chExt cx="627725" cy="565450"/>
          </a:xfrm>
        </p:grpSpPr>
        <p:sp>
          <p:nvSpPr>
            <p:cNvPr id="42" name="Google Shape;1743;p71">
              <a:extLst>
                <a:ext uri="{FF2B5EF4-FFF2-40B4-BE49-F238E27FC236}">
                  <a16:creationId xmlns:a16="http://schemas.microsoft.com/office/drawing/2014/main" id="{BCBF842F-5275-109A-5CEB-0BE0703680BA}"/>
                </a:ext>
              </a:extLst>
            </p:cNvPr>
            <p:cNvSpPr/>
            <p:nvPr/>
          </p:nvSpPr>
          <p:spPr>
            <a:xfrm>
              <a:off x="6216950" y="2518700"/>
              <a:ext cx="552600" cy="552600"/>
            </a:xfrm>
            <a:prstGeom prst="ellipse">
              <a:avLst/>
            </a:prstGeom>
            <a:solidFill>
              <a:srgbClr val="FFADB4"/>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43" name="Google Shape;1744;p71">
              <a:extLst>
                <a:ext uri="{FF2B5EF4-FFF2-40B4-BE49-F238E27FC236}">
                  <a16:creationId xmlns:a16="http://schemas.microsoft.com/office/drawing/2014/main" id="{77339D20-3AF1-BA54-DF61-17A86631FF6F}"/>
                </a:ext>
              </a:extLst>
            </p:cNvPr>
            <p:cNvSpPr txBox="1"/>
            <p:nvPr/>
          </p:nvSpPr>
          <p:spPr>
            <a:xfrm>
              <a:off x="6292075"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夫</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cxnSp>
        <p:nvCxnSpPr>
          <p:cNvPr id="44" name="Google Shape;1757;p71">
            <a:extLst>
              <a:ext uri="{FF2B5EF4-FFF2-40B4-BE49-F238E27FC236}">
                <a16:creationId xmlns:a16="http://schemas.microsoft.com/office/drawing/2014/main" id="{0F007640-90A7-190F-CA42-ECC9864E6570}"/>
              </a:ext>
            </a:extLst>
          </p:cNvPr>
          <p:cNvCxnSpPr/>
          <p:nvPr/>
        </p:nvCxnSpPr>
        <p:spPr>
          <a:xfrm flipH="1">
            <a:off x="7515737" y="4568058"/>
            <a:ext cx="190200" cy="442800"/>
          </a:xfrm>
          <a:prstGeom prst="straightConnector1">
            <a:avLst/>
          </a:prstGeom>
          <a:noFill/>
          <a:ln w="9525" cap="flat" cmpd="sng">
            <a:solidFill>
              <a:schemeClr val="accent4"/>
            </a:solidFill>
            <a:prstDash val="dash"/>
            <a:round/>
            <a:headEnd type="none" w="med" len="med"/>
            <a:tailEnd type="oval" w="med" len="med"/>
          </a:ln>
        </p:spPr>
      </p:cxnSp>
      <p:sp>
        <p:nvSpPr>
          <p:cNvPr id="45" name="Google Shape;1758;p71">
            <a:extLst>
              <a:ext uri="{FF2B5EF4-FFF2-40B4-BE49-F238E27FC236}">
                <a16:creationId xmlns:a16="http://schemas.microsoft.com/office/drawing/2014/main" id="{E5D5E122-2ADE-2469-BC89-05E6C50F86E1}"/>
              </a:ext>
            </a:extLst>
          </p:cNvPr>
          <p:cNvSpPr txBox="1"/>
          <p:nvPr/>
        </p:nvSpPr>
        <p:spPr>
          <a:xfrm>
            <a:off x="7760262" y="4360708"/>
            <a:ext cx="1979100" cy="555000"/>
          </a:xfrm>
          <a:prstGeom prst="rect">
            <a:avLst/>
          </a:prstGeom>
          <a:noFill/>
          <a:ln>
            <a:noFill/>
          </a:ln>
        </p:spPr>
        <p:txBody>
          <a:bodyPr spcFirstLastPara="1" wrap="square" lIns="92225" tIns="46100" rIns="92225" bIns="46100" anchor="t" anchorCtr="0">
            <a:spAutoFit/>
          </a:bodyPr>
          <a:lstStyle/>
          <a:p>
            <a:pPr marL="0" marR="0" lvl="0" indent="0" algn="l" rtl="0">
              <a:lnSpc>
                <a:spcPct val="100000"/>
              </a:lnSpc>
              <a:spcBef>
                <a:spcPts val="0"/>
              </a:spcBef>
              <a:spcAft>
                <a:spcPts val="0"/>
              </a:spcAft>
              <a:buNone/>
            </a:pPr>
            <a:r>
              <a:rPr lang="ja" sz="100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パパ・ママ育休プラスにより</a:t>
            </a:r>
            <a:endParaRPr sz="100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endParaRPr>
          </a:p>
          <a:p>
            <a:pPr marL="0" marR="0" lvl="0" indent="0" algn="l" rtl="0">
              <a:lnSpc>
                <a:spcPct val="100000"/>
              </a:lnSpc>
              <a:spcBef>
                <a:spcPts val="0"/>
              </a:spcBef>
              <a:spcAft>
                <a:spcPts val="0"/>
              </a:spcAft>
              <a:buNone/>
            </a:pPr>
            <a:r>
              <a:rPr lang="ja" sz="100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休業可能期間が「1歳2か月に</a:t>
            </a:r>
            <a:endParaRPr sz="100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endParaRPr>
          </a:p>
          <a:p>
            <a:pPr marL="0" marR="0" lvl="0" indent="0" algn="l" rtl="0">
              <a:lnSpc>
                <a:spcPct val="100000"/>
              </a:lnSpc>
              <a:spcBef>
                <a:spcPts val="0"/>
              </a:spcBef>
              <a:spcAft>
                <a:spcPts val="0"/>
              </a:spcAft>
              <a:buNone/>
            </a:pPr>
            <a:r>
              <a:rPr lang="ja" sz="100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達するまで」に延長</a:t>
            </a:r>
            <a:endParaRPr sz="100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endParaRPr>
          </a:p>
        </p:txBody>
      </p:sp>
      <p:sp>
        <p:nvSpPr>
          <p:cNvPr id="46" name="Google Shape;1759;p71">
            <a:extLst>
              <a:ext uri="{FF2B5EF4-FFF2-40B4-BE49-F238E27FC236}">
                <a16:creationId xmlns:a16="http://schemas.microsoft.com/office/drawing/2014/main" id="{B04DC96C-5B4B-89D6-2037-B18C7BB2B24C}"/>
              </a:ext>
            </a:extLst>
          </p:cNvPr>
          <p:cNvSpPr/>
          <p:nvPr/>
        </p:nvSpPr>
        <p:spPr>
          <a:xfrm>
            <a:off x="7633437" y="4397821"/>
            <a:ext cx="199200" cy="199200"/>
          </a:xfrm>
          <a:prstGeom prst="ellipse">
            <a:avLst/>
          </a:prstGeom>
          <a:solidFill>
            <a:srgbClr val="D7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endParaRPr sz="800">
              <a:latin typeface="游ゴシック" panose="020B0400000000000000" pitchFamily="50" charset="-128"/>
              <a:ea typeface="游ゴシック" panose="020B0400000000000000" pitchFamily="50" charset="-128"/>
              <a:cs typeface="Kosugi"/>
              <a:sym typeface="Kosugi"/>
            </a:endParaRPr>
          </a:p>
        </p:txBody>
      </p:sp>
      <p:sp>
        <p:nvSpPr>
          <p:cNvPr id="47" name="Google Shape;1760;p71">
            <a:extLst>
              <a:ext uri="{FF2B5EF4-FFF2-40B4-BE49-F238E27FC236}">
                <a16:creationId xmlns:a16="http://schemas.microsoft.com/office/drawing/2014/main" id="{757A88EE-1F40-6E15-C547-CD8CC3BC077B}"/>
              </a:ext>
            </a:extLst>
          </p:cNvPr>
          <p:cNvSpPr txBox="1"/>
          <p:nvPr/>
        </p:nvSpPr>
        <p:spPr>
          <a:xfrm>
            <a:off x="7568323" y="4317739"/>
            <a:ext cx="323400" cy="3105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200" b="1">
                <a:solidFill>
                  <a:schemeClr val="accent4"/>
                </a:solidFill>
                <a:latin typeface="游ゴシック" panose="020B0400000000000000" pitchFamily="50" charset="-128"/>
                <a:ea typeface="游ゴシック" panose="020B0400000000000000" pitchFamily="50" charset="-128"/>
                <a:cs typeface="Kosugi"/>
                <a:sym typeface="Kosugi"/>
              </a:rPr>
              <a:t>＋</a:t>
            </a:r>
            <a:endParaRPr sz="12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pic>
        <p:nvPicPr>
          <p:cNvPr id="49" name="Google Shape;351;g28a08eb8ed0_0_665">
            <a:extLst>
              <a:ext uri="{FF2B5EF4-FFF2-40B4-BE49-F238E27FC236}">
                <a16:creationId xmlns:a16="http://schemas.microsoft.com/office/drawing/2014/main" id="{5D6643E4-977F-C54A-C878-02CD32DA77EB}"/>
              </a:ext>
            </a:extLst>
          </p:cNvPr>
          <p:cNvPicPr preferRelativeResize="0"/>
          <p:nvPr/>
        </p:nvPicPr>
        <p:blipFill rotWithShape="1">
          <a:blip r:embed="rId3">
            <a:alphaModFix/>
          </a:blip>
          <a:srcRect/>
          <a:stretch/>
        </p:blipFill>
        <p:spPr>
          <a:xfrm>
            <a:off x="8207529" y="6193607"/>
            <a:ext cx="1763310" cy="971171"/>
          </a:xfrm>
          <a:prstGeom prst="rect">
            <a:avLst/>
          </a:prstGeom>
          <a:noFill/>
          <a:ln>
            <a:noFill/>
          </a:ln>
        </p:spPr>
      </p:pic>
    </p:spTree>
    <p:extLst>
      <p:ext uri="{BB962C8B-B14F-4D97-AF65-F5344CB8AC3E}">
        <p14:creationId xmlns:p14="http://schemas.microsoft.com/office/powerpoint/2010/main" val="3904318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76" name="平行四辺形 75">
            <a:extLst>
              <a:ext uri="{FF2B5EF4-FFF2-40B4-BE49-F238E27FC236}">
                <a16:creationId xmlns:a16="http://schemas.microsoft.com/office/drawing/2014/main" id="{41D3568D-FF26-9CE1-2F57-D1381D2692BD}"/>
              </a:ext>
            </a:extLst>
          </p:cNvPr>
          <p:cNvSpPr/>
          <p:nvPr/>
        </p:nvSpPr>
        <p:spPr>
          <a:xfrm>
            <a:off x="544144" y="603095"/>
            <a:ext cx="5551836" cy="144201"/>
          </a:xfrm>
          <a:prstGeom prst="parallelogram">
            <a:avLst>
              <a:gd name="adj" fmla="val 109706"/>
            </a:avLst>
          </a:prstGeom>
          <a:pattFill prst="wdUpDiag">
            <a:fgClr>
              <a:srgbClr val="FFFF00"/>
            </a:fgClr>
            <a:bgClr>
              <a:schemeClr val="bg2"/>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7" name="Google Shape;51;p9">
            <a:extLst>
              <a:ext uri="{FF2B5EF4-FFF2-40B4-BE49-F238E27FC236}">
                <a16:creationId xmlns:a16="http://schemas.microsoft.com/office/drawing/2014/main" id="{DB7D949B-B0AF-F22A-18D8-43E77D146ADB}"/>
              </a:ext>
            </a:extLst>
          </p:cNvPr>
          <p:cNvSpPr txBox="1"/>
          <p:nvPr/>
        </p:nvSpPr>
        <p:spPr>
          <a:xfrm>
            <a:off x="549700" y="424082"/>
            <a:ext cx="9148850" cy="400069"/>
          </a:xfrm>
          <a:prstGeom prst="rect">
            <a:avLst/>
          </a:prstGeom>
          <a:noFill/>
          <a:ln>
            <a:noFill/>
          </a:ln>
        </p:spPr>
        <p:txBody>
          <a:bodyPr spcFirstLastPara="1" wrap="square" lIns="91425" tIns="45700" rIns="91425" bIns="45700" anchor="t" anchorCtr="0">
            <a:spAutoFit/>
          </a:bodyPr>
          <a:lstStyle/>
          <a:p>
            <a:pPr>
              <a:buSzPts val="4000"/>
            </a:pPr>
            <a:r>
              <a:rPr lang="ja-JP" altLang="en-US" sz="2000" dirty="0">
                <a:latin typeface="游ゴシック" panose="020B0400000000000000" pitchFamily="50" charset="-128"/>
                <a:ea typeface="游ゴシック" panose="020B0400000000000000" pitchFamily="50" charset="-128"/>
              </a:rPr>
              <a:t>産後パパ育休と育児休業の</a:t>
            </a:r>
            <a:r>
              <a:rPr lang="en-US" altLang="ja-JP" sz="2000" b="1" dirty="0">
                <a:solidFill>
                  <a:srgbClr val="D64A5A"/>
                </a:solidFill>
                <a:latin typeface="游ゴシック" panose="020B0400000000000000" pitchFamily="50" charset="-128"/>
                <a:ea typeface="游ゴシック" panose="020B0400000000000000" pitchFamily="50" charset="-128"/>
              </a:rPr>
              <a:t>7</a:t>
            </a:r>
            <a:r>
              <a:rPr lang="ja-JP" altLang="en-US" sz="2000" dirty="0">
                <a:latin typeface="游ゴシック" panose="020B0400000000000000" pitchFamily="50" charset="-128"/>
                <a:ea typeface="游ゴシック" panose="020B0400000000000000" pitchFamily="50" charset="-128"/>
              </a:rPr>
              <a:t>つの活用ケース</a:t>
            </a:r>
            <a:endParaRPr lang="ja-JP" altLang="en-US" sz="2000" b="0" i="0" u="none" strike="noStrike" cap="none" dirty="0">
              <a:solidFill>
                <a:srgbClr val="1E2835"/>
              </a:solidFill>
              <a:latin typeface="游ゴシック" panose="020B0400000000000000" pitchFamily="50" charset="-128"/>
              <a:ea typeface="游ゴシック" panose="020B0400000000000000" pitchFamily="50" charset="-128"/>
              <a:sym typeface="Arial"/>
            </a:endParaRPr>
          </a:p>
        </p:txBody>
      </p:sp>
      <p:sp>
        <p:nvSpPr>
          <p:cNvPr id="86" name="Google Shape;406;g28a08eb8ed0_0_984">
            <a:extLst>
              <a:ext uri="{FF2B5EF4-FFF2-40B4-BE49-F238E27FC236}">
                <a16:creationId xmlns:a16="http://schemas.microsoft.com/office/drawing/2014/main" id="{25888388-0A32-42ED-BECF-715D03F72859}"/>
              </a:ext>
            </a:extLst>
          </p:cNvPr>
          <p:cNvSpPr/>
          <p:nvPr/>
        </p:nvSpPr>
        <p:spPr>
          <a:xfrm>
            <a:off x="567988" y="1429774"/>
            <a:ext cx="9524788" cy="4192472"/>
          </a:xfrm>
          <a:prstGeom prst="round2SameRect">
            <a:avLst>
              <a:gd name="adj1" fmla="val 0"/>
              <a:gd name="adj2" fmla="val 2213"/>
            </a:avLst>
          </a:prstGeom>
          <a:solidFill>
            <a:schemeClr val="bg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72000" marR="0" lvl="0" indent="0" algn="l" rtl="0">
              <a:lnSpc>
                <a:spcPct val="100000"/>
              </a:lnSpc>
              <a:spcBef>
                <a:spcPts val="0"/>
              </a:spcBef>
              <a:spcAft>
                <a:spcPts val="0"/>
              </a:spcAft>
              <a:buClr>
                <a:srgbClr val="000000"/>
              </a:buClr>
              <a:buSzPts val="1400"/>
              <a:buFont typeface="Arial"/>
              <a:buNone/>
            </a:pPr>
            <a:endParaRPr lang="ja-JP" altLang="en-US" b="1"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87" name="Google Shape;405;g28a08eb8ed0_0_984">
            <a:extLst>
              <a:ext uri="{FF2B5EF4-FFF2-40B4-BE49-F238E27FC236}">
                <a16:creationId xmlns:a16="http://schemas.microsoft.com/office/drawing/2014/main" id="{2DBBCA97-D0BD-595E-CD95-7CC0D2DBE0E8}"/>
              </a:ext>
            </a:extLst>
          </p:cNvPr>
          <p:cNvSpPr/>
          <p:nvPr/>
        </p:nvSpPr>
        <p:spPr>
          <a:xfrm>
            <a:off x="567994" y="1084697"/>
            <a:ext cx="9524788" cy="6641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t" anchorCtr="0">
            <a:noAutofit/>
          </a:bodyPr>
          <a:lstStyle/>
          <a:p>
            <a:pPr marL="0" marR="0" lvl="0" indent="0" rtl="0">
              <a:lnSpc>
                <a:spcPct val="100000"/>
              </a:lnSpc>
              <a:spcBef>
                <a:spcPts val="0"/>
              </a:spcBef>
              <a:spcAft>
                <a:spcPts val="0"/>
              </a:spcAft>
              <a:buClr>
                <a:srgbClr val="000000"/>
              </a:buClr>
              <a:buSzPts val="1745"/>
              <a:buFont typeface="Arial"/>
              <a:buNone/>
            </a:pPr>
            <a:r>
              <a:rPr lang="ja-JP" altLang="en-US" sz="1600" b="1" i="0" u="none" strike="noStrike" dirty="0">
                <a:solidFill>
                  <a:srgbClr val="D64A5A"/>
                </a:solidFill>
                <a:effectLst/>
                <a:latin typeface="游ゴシック" panose="020B0400000000000000" pitchFamily="50" charset="-128"/>
                <a:ea typeface="游ゴシック" panose="020B0400000000000000" pitchFamily="50" charset="-128"/>
              </a:rPr>
              <a:t>取得タイミング　　</a:t>
            </a:r>
            <a:r>
              <a:rPr lang="ja-JP" altLang="en-US" sz="1600" b="1" i="0" u="none" strike="noStrike" dirty="0">
                <a:solidFill>
                  <a:srgbClr val="000000"/>
                </a:solidFill>
                <a:effectLst/>
                <a:latin typeface="游ゴシック" panose="020B0400000000000000" pitchFamily="50" charset="-128"/>
                <a:ea typeface="游ゴシック" panose="020B0400000000000000" pitchFamily="50" charset="-128"/>
              </a:rPr>
              <a:t>　</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出生直後、妻の早期復職の希望により育児休業を夫にバトンタッチ。</a:t>
            </a:r>
            <a:endParaRPr lang="en-US" altLang="ja-JP"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endParaRPr>
          </a:p>
          <a:p>
            <a:pPr marL="0" marR="0" lvl="0" indent="0" rtl="0">
              <a:lnSpc>
                <a:spcPct val="100000"/>
              </a:lnSpc>
              <a:spcBef>
                <a:spcPts val="0"/>
              </a:spcBef>
              <a:spcAft>
                <a:spcPts val="0"/>
              </a:spcAft>
              <a:buClr>
                <a:srgbClr val="000000"/>
              </a:buClr>
              <a:buSzPts val="1745"/>
              <a:buFont typeface="Arial"/>
              <a:buNone/>
            </a:pPr>
            <a:r>
              <a:rPr lang="en-US" altLang="ja-JP" sz="1800" b="1" dirty="0">
                <a:solidFill>
                  <a:schemeClr val="tx2">
                    <a:lumMod val="10000"/>
                  </a:schemeClr>
                </a:solidFill>
                <a:latin typeface="游ゴシック" panose="020B0400000000000000" pitchFamily="50" charset="-128"/>
                <a:ea typeface="游ゴシック" panose="020B0400000000000000" pitchFamily="50" charset="-128"/>
              </a:rPr>
              <a:t>                               </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さらに保育所に入所できない期間</a:t>
            </a:r>
            <a:r>
              <a:rPr lang="ja-JP" altLang="en-US" sz="1800" b="1" dirty="0">
                <a:solidFill>
                  <a:schemeClr val="tx2">
                    <a:lumMod val="10000"/>
                  </a:schemeClr>
                </a:solidFill>
                <a:latin typeface="游ゴシック" panose="020B0400000000000000" pitchFamily="50" charset="-128"/>
                <a:ea typeface="游ゴシック" panose="020B0400000000000000" pitchFamily="50" charset="-128"/>
              </a:rPr>
              <a:t>は</a:t>
            </a:r>
            <a:r>
              <a:rPr lang="ja-JP" altLang="en-US" sz="1800" b="1" i="0" u="none" strike="noStrike" dirty="0">
                <a:solidFill>
                  <a:schemeClr val="tx2">
                    <a:lumMod val="10000"/>
                  </a:schemeClr>
                </a:solidFill>
                <a:effectLst/>
                <a:latin typeface="游ゴシック" panose="020B0400000000000000" pitchFamily="50" charset="-128"/>
                <a:ea typeface="游ゴシック" panose="020B0400000000000000" pitchFamily="50" charset="-128"/>
              </a:rPr>
              <a:t>夫婦交互に育児休業を取得</a:t>
            </a:r>
            <a:endParaRPr sz="1800"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88" name="吹き出し: 円形 87">
            <a:extLst>
              <a:ext uri="{FF2B5EF4-FFF2-40B4-BE49-F238E27FC236}">
                <a16:creationId xmlns:a16="http://schemas.microsoft.com/office/drawing/2014/main" id="{7BDADD0E-DD12-0EE9-49B2-B66FC4ABDC9A}"/>
              </a:ext>
            </a:extLst>
          </p:cNvPr>
          <p:cNvSpPr/>
          <p:nvPr/>
        </p:nvSpPr>
        <p:spPr>
          <a:xfrm>
            <a:off x="2153388" y="935147"/>
            <a:ext cx="498846" cy="415154"/>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2000" b="1" dirty="0">
                <a:solidFill>
                  <a:schemeClr val="bg2"/>
                </a:solidFill>
                <a:latin typeface="游ゴシック" panose="020B0400000000000000" pitchFamily="50" charset="-128"/>
                <a:ea typeface="游ゴシック" panose="020B0400000000000000" pitchFamily="50" charset="-128"/>
              </a:rPr>
              <a:t>7</a:t>
            </a:r>
            <a:endParaRPr kumimoji="1" lang="ja-JP" altLang="en-US" b="1" dirty="0">
              <a:solidFill>
                <a:schemeClr val="bg2"/>
              </a:solidFill>
              <a:latin typeface="游ゴシック" panose="020B0400000000000000" pitchFamily="50" charset="-128"/>
              <a:ea typeface="游ゴシック" panose="020B0400000000000000" pitchFamily="50" charset="-128"/>
            </a:endParaRPr>
          </a:p>
        </p:txBody>
      </p:sp>
      <p:sp>
        <p:nvSpPr>
          <p:cNvPr id="101" name="テキスト ボックス 100">
            <a:extLst>
              <a:ext uri="{FF2B5EF4-FFF2-40B4-BE49-F238E27FC236}">
                <a16:creationId xmlns:a16="http://schemas.microsoft.com/office/drawing/2014/main" id="{9BA61D0E-2A51-5BF3-488F-0F1866071F5C}"/>
              </a:ext>
            </a:extLst>
          </p:cNvPr>
          <p:cNvSpPr txBox="1"/>
          <p:nvPr/>
        </p:nvSpPr>
        <p:spPr>
          <a:xfrm>
            <a:off x="599036" y="1887999"/>
            <a:ext cx="9312164" cy="1331134"/>
          </a:xfrm>
          <a:prstGeom prst="rect">
            <a:avLst/>
          </a:prstGeom>
          <a:noFill/>
        </p:spPr>
        <p:txBody>
          <a:bodyPr wrap="square">
            <a:spAutoFit/>
          </a:bodyPr>
          <a:lstStyle/>
          <a:p>
            <a:pPr rtl="0">
              <a:spcBef>
                <a:spcPts val="0"/>
              </a:spcBef>
              <a:spcAft>
                <a:spcPts val="0"/>
              </a:spcAft>
            </a:pPr>
            <a:r>
              <a:rPr lang="ja-JP" altLang="en-US" b="0"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子どもの出生直後から協力して子育てと家事の両立をスタートさせ、妻の早期復職の希望を受けて夫が育児休業を取得。</a:t>
            </a:r>
            <a:r>
              <a:rPr lang="en-US" altLang="ja-JP" b="0"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highlight>
                  <a:srgbClr val="FFFFFF"/>
                </a:highlight>
                <a:latin typeface="游ゴシック" panose="020B0400000000000000" pitchFamily="50" charset="-128"/>
                <a:ea typeface="游ゴシック" panose="020B0400000000000000" pitchFamily="50" charset="-128"/>
              </a:rPr>
              <a:t>歳以降保育所に入所できない期間は、夫婦交互に育児休業を取得し、保育所に入所するまで協力して子育てと仕事の両立を図る</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ケースです。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endParaRPr lang="en-US" altLang="ja-JP" sz="800" cap="none" dirty="0">
              <a:latin typeface="游ゴシック" panose="020B0400000000000000" pitchFamily="50" charset="-128"/>
              <a:ea typeface="游ゴシック" panose="020B0400000000000000" pitchFamily="50" charset="-128"/>
              <a:sym typeface="Arial"/>
            </a:endParaRPr>
          </a:p>
          <a:p>
            <a:pPr marL="72000" marR="0" lvl="0" indent="0" rtl="0">
              <a:lnSpc>
                <a:spcPct val="100000"/>
              </a:lnSpc>
              <a:spcBef>
                <a:spcPts val="0"/>
              </a:spcBef>
              <a:spcAft>
                <a:spcPts val="0"/>
              </a:spcAft>
              <a:buClr>
                <a:srgbClr val="000000"/>
              </a:buClr>
              <a:buSzPts val="1400"/>
              <a:buFont typeface="Arial"/>
              <a:buNone/>
            </a:pPr>
            <a:r>
              <a:rPr lang="ja-JP" altLang="en-US" dirty="0">
                <a:latin typeface="游ゴシック" panose="020B0400000000000000" pitchFamily="50" charset="-128"/>
                <a:ea typeface="游ゴシック" panose="020B0400000000000000" pitchFamily="50" charset="-128"/>
              </a:rPr>
              <a:t>▷</a:t>
            </a:r>
            <a:r>
              <a:rPr lang="ja-JP" altLang="en-US" b="0" i="0" u="none" strike="noStrike" dirty="0">
                <a:solidFill>
                  <a:srgbClr val="000000"/>
                </a:solidFill>
                <a:latin typeface="游ゴシック" panose="020B0400000000000000" pitchFamily="50" charset="-128"/>
                <a:ea typeface="游ゴシック" panose="020B0400000000000000" pitchFamily="50" charset="-128"/>
              </a:rPr>
              <a:t>目安期間</a:t>
            </a:r>
            <a:endParaRPr lang="en-US" altLang="ja-JP" b="0" i="0" u="none" strike="noStrike" dirty="0">
              <a:solidFill>
                <a:srgbClr val="000000"/>
              </a:solidFill>
              <a:latin typeface="游ゴシック" panose="020B0400000000000000" pitchFamily="50" charset="-128"/>
              <a:ea typeface="游ゴシック" panose="020B0400000000000000" pitchFamily="50" charset="-128"/>
            </a:endParaRPr>
          </a:p>
          <a:p>
            <a:pPr marL="72000" marR="0" lvl="0" indent="0" rtl="0">
              <a:lnSpc>
                <a:spcPct val="100000"/>
              </a:lnSpc>
              <a:spcBef>
                <a:spcPts val="0"/>
              </a:spcBef>
              <a:spcAft>
                <a:spcPts val="0"/>
              </a:spcAft>
              <a:buClr>
                <a:srgbClr val="000000"/>
              </a:buClr>
              <a:buSzPts val="1400"/>
              <a:buFont typeface="Arial"/>
              <a:buNone/>
            </a:pPr>
            <a:r>
              <a:rPr lang="en-US" altLang="ja-JP" cap="none" dirty="0">
                <a:latin typeface="游ゴシック" panose="020B0400000000000000" pitchFamily="50" charset="-128"/>
                <a:ea typeface="游ゴシック" panose="020B0400000000000000" pitchFamily="50" charset="-128"/>
                <a:sym typeface="Arial"/>
              </a:rPr>
              <a:t>1</a:t>
            </a:r>
            <a:r>
              <a:rPr lang="ja-JP" altLang="en-US" cap="none" dirty="0">
                <a:latin typeface="游ゴシック" panose="020B0400000000000000" pitchFamily="50" charset="-128"/>
                <a:ea typeface="游ゴシック" panose="020B0400000000000000" pitchFamily="50" charset="-128"/>
                <a:sym typeface="Arial"/>
              </a:rPr>
              <a:t>年以上</a:t>
            </a:r>
            <a:endPar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sp>
        <p:nvSpPr>
          <p:cNvPr id="4" name="Google Shape;1710;p71">
            <a:extLst>
              <a:ext uri="{FF2B5EF4-FFF2-40B4-BE49-F238E27FC236}">
                <a16:creationId xmlns:a16="http://schemas.microsoft.com/office/drawing/2014/main" id="{46A994F1-2F19-03FD-5FD8-1FD654E4657A}"/>
              </a:ext>
            </a:extLst>
          </p:cNvPr>
          <p:cNvSpPr/>
          <p:nvPr/>
        </p:nvSpPr>
        <p:spPr>
          <a:xfrm>
            <a:off x="1742582" y="4586954"/>
            <a:ext cx="950700" cy="438900"/>
          </a:xfrm>
          <a:prstGeom prst="homePlate">
            <a:avLst>
              <a:gd name="adj" fmla="val 34233"/>
            </a:avLst>
          </a:prstGeom>
          <a:solidFill>
            <a:srgbClr val="FBE5E7"/>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産後パパ</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5" name="Google Shape;1714;p71">
            <a:extLst>
              <a:ext uri="{FF2B5EF4-FFF2-40B4-BE49-F238E27FC236}">
                <a16:creationId xmlns:a16="http://schemas.microsoft.com/office/drawing/2014/main" id="{1D6F812D-30A8-0382-8614-B25C197B3611}"/>
              </a:ext>
            </a:extLst>
          </p:cNvPr>
          <p:cNvCxnSpPr/>
          <p:nvPr/>
        </p:nvCxnSpPr>
        <p:spPr>
          <a:xfrm rot="10800000">
            <a:off x="1711457" y="3370129"/>
            <a:ext cx="0" cy="2047200"/>
          </a:xfrm>
          <a:prstGeom prst="straightConnector1">
            <a:avLst/>
          </a:prstGeom>
          <a:noFill/>
          <a:ln w="19050" cap="flat" cmpd="sng">
            <a:solidFill>
              <a:schemeClr val="accent4"/>
            </a:solidFill>
            <a:prstDash val="dash"/>
            <a:round/>
            <a:headEnd type="none" w="med" len="med"/>
            <a:tailEnd type="none" w="med" len="med"/>
          </a:ln>
        </p:spPr>
      </p:cxnSp>
      <p:cxnSp>
        <p:nvCxnSpPr>
          <p:cNvPr id="6" name="Google Shape;1715;p71">
            <a:extLst>
              <a:ext uri="{FF2B5EF4-FFF2-40B4-BE49-F238E27FC236}">
                <a16:creationId xmlns:a16="http://schemas.microsoft.com/office/drawing/2014/main" id="{E44C1DD2-DA4B-86E2-C4C1-94FF8480E596}"/>
              </a:ext>
            </a:extLst>
          </p:cNvPr>
          <p:cNvCxnSpPr/>
          <p:nvPr/>
        </p:nvCxnSpPr>
        <p:spPr>
          <a:xfrm rot="10800000">
            <a:off x="7568323" y="3370129"/>
            <a:ext cx="0" cy="2047200"/>
          </a:xfrm>
          <a:prstGeom prst="straightConnector1">
            <a:avLst/>
          </a:prstGeom>
          <a:noFill/>
          <a:ln w="19050" cap="flat" cmpd="sng">
            <a:solidFill>
              <a:schemeClr val="accent4"/>
            </a:solidFill>
            <a:prstDash val="dash"/>
            <a:round/>
            <a:headEnd type="none" w="med" len="med"/>
            <a:tailEnd type="none" w="med" len="med"/>
          </a:ln>
        </p:spPr>
      </p:cxnSp>
      <p:sp>
        <p:nvSpPr>
          <p:cNvPr id="7" name="Google Shape;1716;p71">
            <a:extLst>
              <a:ext uri="{FF2B5EF4-FFF2-40B4-BE49-F238E27FC236}">
                <a16:creationId xmlns:a16="http://schemas.microsoft.com/office/drawing/2014/main" id="{0B2C0A19-39EA-DE53-6DE0-29016DA5685B}"/>
              </a:ext>
            </a:extLst>
          </p:cNvPr>
          <p:cNvSpPr/>
          <p:nvPr/>
        </p:nvSpPr>
        <p:spPr>
          <a:xfrm>
            <a:off x="1742582" y="3590104"/>
            <a:ext cx="1509000" cy="438900"/>
          </a:xfrm>
          <a:prstGeom prst="homePlate">
            <a:avLst>
              <a:gd name="adj" fmla="val 52482"/>
            </a:avLst>
          </a:prstGeom>
          <a:solidFill>
            <a:srgbClr val="E5E7EB"/>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産後休業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8" name="Google Shape;1717;p71">
            <a:extLst>
              <a:ext uri="{FF2B5EF4-FFF2-40B4-BE49-F238E27FC236}">
                <a16:creationId xmlns:a16="http://schemas.microsoft.com/office/drawing/2014/main" id="{F62EC5E8-8B14-B9DE-C86F-F7A316688B3F}"/>
              </a:ext>
            </a:extLst>
          </p:cNvPr>
          <p:cNvCxnSpPr/>
          <p:nvPr/>
        </p:nvCxnSpPr>
        <p:spPr>
          <a:xfrm rot="10800000">
            <a:off x="3293207" y="3370129"/>
            <a:ext cx="0" cy="2047200"/>
          </a:xfrm>
          <a:prstGeom prst="straightConnector1">
            <a:avLst/>
          </a:prstGeom>
          <a:noFill/>
          <a:ln w="19050" cap="flat" cmpd="sng">
            <a:solidFill>
              <a:schemeClr val="accent4"/>
            </a:solidFill>
            <a:prstDash val="dash"/>
            <a:round/>
            <a:headEnd type="none" w="med" len="med"/>
            <a:tailEnd type="none" w="med" len="med"/>
          </a:ln>
        </p:spPr>
      </p:cxnSp>
      <p:cxnSp>
        <p:nvCxnSpPr>
          <p:cNvPr id="9" name="Google Shape;1718;p71">
            <a:extLst>
              <a:ext uri="{FF2B5EF4-FFF2-40B4-BE49-F238E27FC236}">
                <a16:creationId xmlns:a16="http://schemas.microsoft.com/office/drawing/2014/main" id="{F94AAE3C-B490-CB21-DDDF-9438E0403AAC}"/>
              </a:ext>
            </a:extLst>
          </p:cNvPr>
          <p:cNvCxnSpPr/>
          <p:nvPr/>
        </p:nvCxnSpPr>
        <p:spPr>
          <a:xfrm rot="10800000">
            <a:off x="6334723" y="3370129"/>
            <a:ext cx="0" cy="2047200"/>
          </a:xfrm>
          <a:prstGeom prst="straightConnector1">
            <a:avLst/>
          </a:prstGeom>
          <a:noFill/>
          <a:ln w="19050" cap="flat" cmpd="sng">
            <a:solidFill>
              <a:schemeClr val="accent4"/>
            </a:solidFill>
            <a:prstDash val="dash"/>
            <a:round/>
            <a:headEnd type="none" w="med" len="med"/>
            <a:tailEnd type="none" w="med" len="med"/>
          </a:ln>
        </p:spPr>
      </p:cxnSp>
      <p:sp>
        <p:nvSpPr>
          <p:cNvPr id="29" name="Google Shape;1719;p71">
            <a:extLst>
              <a:ext uri="{FF2B5EF4-FFF2-40B4-BE49-F238E27FC236}">
                <a16:creationId xmlns:a16="http://schemas.microsoft.com/office/drawing/2014/main" id="{7B204B32-08A8-506B-3E66-E80B398444E7}"/>
              </a:ext>
            </a:extLst>
          </p:cNvPr>
          <p:cNvSpPr txBox="1"/>
          <p:nvPr/>
        </p:nvSpPr>
        <p:spPr>
          <a:xfrm>
            <a:off x="7253748" y="3088942"/>
            <a:ext cx="9144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1歳6か月</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cxnSp>
        <p:nvCxnSpPr>
          <p:cNvPr id="30" name="Google Shape;1720;p71">
            <a:extLst>
              <a:ext uri="{FF2B5EF4-FFF2-40B4-BE49-F238E27FC236}">
                <a16:creationId xmlns:a16="http://schemas.microsoft.com/office/drawing/2014/main" id="{57E42FBC-71B1-9FE4-2CE4-857A0F1A08A2}"/>
              </a:ext>
            </a:extLst>
          </p:cNvPr>
          <p:cNvCxnSpPr>
            <a:cxnSpLocks/>
          </p:cNvCxnSpPr>
          <p:nvPr/>
        </p:nvCxnSpPr>
        <p:spPr>
          <a:xfrm>
            <a:off x="780607" y="3433242"/>
            <a:ext cx="9001346" cy="0"/>
          </a:xfrm>
          <a:prstGeom prst="straightConnector1">
            <a:avLst/>
          </a:prstGeom>
          <a:noFill/>
          <a:ln w="19050" cap="flat" cmpd="sng">
            <a:solidFill>
              <a:schemeClr val="accent4"/>
            </a:solidFill>
            <a:prstDash val="solid"/>
            <a:round/>
            <a:headEnd type="none" w="med" len="med"/>
            <a:tailEnd type="triangle" w="med" len="med"/>
          </a:ln>
        </p:spPr>
      </p:cxnSp>
      <p:sp>
        <p:nvSpPr>
          <p:cNvPr id="31" name="Google Shape;1721;p71">
            <a:extLst>
              <a:ext uri="{FF2B5EF4-FFF2-40B4-BE49-F238E27FC236}">
                <a16:creationId xmlns:a16="http://schemas.microsoft.com/office/drawing/2014/main" id="{58823B1F-5DB0-F111-9ED4-FA538276A714}"/>
              </a:ext>
            </a:extLst>
          </p:cNvPr>
          <p:cNvSpPr/>
          <p:nvPr/>
        </p:nvSpPr>
        <p:spPr>
          <a:xfrm>
            <a:off x="3332081" y="3590104"/>
            <a:ext cx="1970389"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32" name="Google Shape;1722;p71">
            <a:extLst>
              <a:ext uri="{FF2B5EF4-FFF2-40B4-BE49-F238E27FC236}">
                <a16:creationId xmlns:a16="http://schemas.microsoft.com/office/drawing/2014/main" id="{F6CE135C-4E5D-5B2B-387D-C440B7E4C671}"/>
              </a:ext>
            </a:extLst>
          </p:cNvPr>
          <p:cNvSpPr txBox="1"/>
          <p:nvPr/>
        </p:nvSpPr>
        <p:spPr>
          <a:xfrm>
            <a:off x="1476932" y="3068542"/>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出生</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33" name="Google Shape;1723;p71">
            <a:extLst>
              <a:ext uri="{FF2B5EF4-FFF2-40B4-BE49-F238E27FC236}">
                <a16:creationId xmlns:a16="http://schemas.microsoft.com/office/drawing/2014/main" id="{CE50ED19-03F4-2312-E26B-6D75FBEA3222}"/>
              </a:ext>
            </a:extLst>
          </p:cNvPr>
          <p:cNvSpPr txBox="1"/>
          <p:nvPr/>
        </p:nvSpPr>
        <p:spPr>
          <a:xfrm>
            <a:off x="3085982" y="3068542"/>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8週</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34" name="Google Shape;1724;p71">
            <a:extLst>
              <a:ext uri="{FF2B5EF4-FFF2-40B4-BE49-F238E27FC236}">
                <a16:creationId xmlns:a16="http://schemas.microsoft.com/office/drawing/2014/main" id="{01FF9CA7-F8C2-3997-8E58-EE28AFE51074}"/>
              </a:ext>
            </a:extLst>
          </p:cNvPr>
          <p:cNvSpPr txBox="1"/>
          <p:nvPr/>
        </p:nvSpPr>
        <p:spPr>
          <a:xfrm>
            <a:off x="6133373" y="3088942"/>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1歳</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35" name="Google Shape;1725;p71">
            <a:extLst>
              <a:ext uri="{FF2B5EF4-FFF2-40B4-BE49-F238E27FC236}">
                <a16:creationId xmlns:a16="http://schemas.microsoft.com/office/drawing/2014/main" id="{073167B4-B06A-1B69-F57F-D16F9AD44DF9}"/>
              </a:ext>
            </a:extLst>
          </p:cNvPr>
          <p:cNvSpPr/>
          <p:nvPr/>
        </p:nvSpPr>
        <p:spPr>
          <a:xfrm>
            <a:off x="1742582" y="4586954"/>
            <a:ext cx="1916100" cy="438900"/>
          </a:xfrm>
          <a:prstGeom prst="homePlate">
            <a:avLst>
              <a:gd name="adj" fmla="val 52482"/>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cxnSp>
        <p:nvCxnSpPr>
          <p:cNvPr id="36" name="Google Shape;1726;p71">
            <a:extLst>
              <a:ext uri="{FF2B5EF4-FFF2-40B4-BE49-F238E27FC236}">
                <a16:creationId xmlns:a16="http://schemas.microsoft.com/office/drawing/2014/main" id="{7893E7E1-B83C-A4BA-8122-F68949DE8A46}"/>
              </a:ext>
            </a:extLst>
          </p:cNvPr>
          <p:cNvCxnSpPr/>
          <p:nvPr/>
        </p:nvCxnSpPr>
        <p:spPr>
          <a:xfrm rot="10800000">
            <a:off x="8801923" y="3370129"/>
            <a:ext cx="0" cy="2047200"/>
          </a:xfrm>
          <a:prstGeom prst="straightConnector1">
            <a:avLst/>
          </a:prstGeom>
          <a:noFill/>
          <a:ln w="19050" cap="flat" cmpd="sng">
            <a:solidFill>
              <a:schemeClr val="accent4"/>
            </a:solidFill>
            <a:prstDash val="dash"/>
            <a:round/>
            <a:headEnd type="none" w="med" len="med"/>
            <a:tailEnd type="none" w="med" len="med"/>
          </a:ln>
        </p:spPr>
      </p:cxnSp>
      <p:sp>
        <p:nvSpPr>
          <p:cNvPr id="37" name="Google Shape;1727;p71">
            <a:extLst>
              <a:ext uri="{FF2B5EF4-FFF2-40B4-BE49-F238E27FC236}">
                <a16:creationId xmlns:a16="http://schemas.microsoft.com/office/drawing/2014/main" id="{4471B9B0-EF2A-BDC7-78D7-B2D41735ED15}"/>
              </a:ext>
            </a:extLst>
          </p:cNvPr>
          <p:cNvSpPr txBox="1"/>
          <p:nvPr/>
        </p:nvSpPr>
        <p:spPr>
          <a:xfrm>
            <a:off x="8600573" y="3088942"/>
            <a:ext cx="476700" cy="3078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100" b="1">
                <a:solidFill>
                  <a:schemeClr val="accent4"/>
                </a:solidFill>
                <a:latin typeface="游ゴシック" panose="020B0400000000000000" pitchFamily="50" charset="-128"/>
                <a:ea typeface="游ゴシック" panose="020B0400000000000000" pitchFamily="50" charset="-128"/>
                <a:cs typeface="Kosugi"/>
                <a:sym typeface="Kosugi"/>
              </a:rPr>
              <a:t>2歳</a:t>
            </a:r>
            <a:endParaRPr sz="1100" b="1">
              <a:solidFill>
                <a:schemeClr val="accent4"/>
              </a:solidFill>
              <a:latin typeface="游ゴシック" panose="020B0400000000000000" pitchFamily="50" charset="-128"/>
              <a:ea typeface="游ゴシック" panose="020B0400000000000000" pitchFamily="50" charset="-128"/>
              <a:cs typeface="Kosugi"/>
              <a:sym typeface="Kosugi"/>
            </a:endParaRPr>
          </a:p>
        </p:txBody>
      </p:sp>
      <p:sp>
        <p:nvSpPr>
          <p:cNvPr id="38" name="Google Shape;1728;p71">
            <a:extLst>
              <a:ext uri="{FF2B5EF4-FFF2-40B4-BE49-F238E27FC236}">
                <a16:creationId xmlns:a16="http://schemas.microsoft.com/office/drawing/2014/main" id="{68EF73C3-6C8B-2B33-555E-EF3DEC39FCD4}"/>
              </a:ext>
            </a:extLst>
          </p:cNvPr>
          <p:cNvSpPr/>
          <p:nvPr/>
        </p:nvSpPr>
        <p:spPr>
          <a:xfrm>
            <a:off x="6370523" y="4586954"/>
            <a:ext cx="627600" cy="438900"/>
          </a:xfrm>
          <a:prstGeom prst="homePlate">
            <a:avLst>
              <a:gd name="adj" fmla="val 38055"/>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39" name="Google Shape;1729;p71">
            <a:extLst>
              <a:ext uri="{FF2B5EF4-FFF2-40B4-BE49-F238E27FC236}">
                <a16:creationId xmlns:a16="http://schemas.microsoft.com/office/drawing/2014/main" id="{5E23FC9B-8067-54CD-A4A2-CA8AF794CAC2}"/>
              </a:ext>
            </a:extLst>
          </p:cNvPr>
          <p:cNvSpPr/>
          <p:nvPr/>
        </p:nvSpPr>
        <p:spPr>
          <a:xfrm>
            <a:off x="7603173" y="4586954"/>
            <a:ext cx="627600" cy="438900"/>
          </a:xfrm>
          <a:prstGeom prst="homePlate">
            <a:avLst>
              <a:gd name="adj" fmla="val 38055"/>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48" name="Google Shape;1730;p71">
            <a:extLst>
              <a:ext uri="{FF2B5EF4-FFF2-40B4-BE49-F238E27FC236}">
                <a16:creationId xmlns:a16="http://schemas.microsoft.com/office/drawing/2014/main" id="{04B794B0-6F30-76EE-52C9-70928F0371D8}"/>
              </a:ext>
            </a:extLst>
          </p:cNvPr>
          <p:cNvSpPr/>
          <p:nvPr/>
        </p:nvSpPr>
        <p:spPr>
          <a:xfrm>
            <a:off x="5321838" y="4586954"/>
            <a:ext cx="994800" cy="438900"/>
          </a:xfrm>
          <a:prstGeom prst="homePlate">
            <a:avLst>
              <a:gd name="adj" fmla="val 38055"/>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49" name="Google Shape;1731;p71">
            <a:extLst>
              <a:ext uri="{FF2B5EF4-FFF2-40B4-BE49-F238E27FC236}">
                <a16:creationId xmlns:a16="http://schemas.microsoft.com/office/drawing/2014/main" id="{598C6DD4-7AB6-EA65-FE57-026C354CD416}"/>
              </a:ext>
            </a:extLst>
          </p:cNvPr>
          <p:cNvSpPr/>
          <p:nvPr/>
        </p:nvSpPr>
        <p:spPr>
          <a:xfrm>
            <a:off x="6911798" y="3590104"/>
            <a:ext cx="625500" cy="438900"/>
          </a:xfrm>
          <a:prstGeom prst="homePlate">
            <a:avLst>
              <a:gd name="adj" fmla="val 38055"/>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sp>
        <p:nvSpPr>
          <p:cNvPr id="50" name="Google Shape;1732;p71">
            <a:extLst>
              <a:ext uri="{FF2B5EF4-FFF2-40B4-BE49-F238E27FC236}">
                <a16:creationId xmlns:a16="http://schemas.microsoft.com/office/drawing/2014/main" id="{5EE5430F-D42E-CCFC-6241-75B7F5BB8EF9}"/>
              </a:ext>
            </a:extLst>
          </p:cNvPr>
          <p:cNvSpPr/>
          <p:nvPr/>
        </p:nvSpPr>
        <p:spPr>
          <a:xfrm>
            <a:off x="8152969" y="3590104"/>
            <a:ext cx="625500" cy="438900"/>
          </a:xfrm>
          <a:prstGeom prst="homePlate">
            <a:avLst>
              <a:gd name="adj" fmla="val 38055"/>
            </a:avLst>
          </a:prstGeom>
          <a:solidFill>
            <a:srgbClr val="D5DFF0"/>
          </a:solidFill>
          <a:ln>
            <a:noFill/>
          </a:ln>
        </p:spPr>
        <p:txBody>
          <a:bodyPr spcFirstLastPara="1" wrap="square" lIns="92225" tIns="92225" rIns="92225" bIns="92225" anchor="ctr" anchorCtr="0">
            <a:noAutofit/>
          </a:bodyPr>
          <a:lstStyle/>
          <a:p>
            <a:pPr marL="0" lvl="0" indent="0" algn="ctr" rtl="0">
              <a:spcBef>
                <a:spcPts val="0"/>
              </a:spcBef>
              <a:spcAft>
                <a:spcPts val="0"/>
              </a:spcAft>
              <a:buNone/>
            </a:pPr>
            <a:r>
              <a:rPr lang="ja" sz="1100" b="1">
                <a:solidFill>
                  <a:srgbClr val="1A3E7C"/>
                </a:solidFill>
                <a:latin typeface="游ゴシック" panose="020B0400000000000000" pitchFamily="50" charset="-128"/>
                <a:ea typeface="游ゴシック" panose="020B0400000000000000" pitchFamily="50" charset="-128"/>
                <a:cs typeface="Kosugi"/>
                <a:sym typeface="Kosugi"/>
              </a:rPr>
              <a:t>育児休業</a:t>
            </a:r>
            <a:endParaRPr sz="1100" b="1">
              <a:solidFill>
                <a:srgbClr val="1A3E7C"/>
              </a:solidFill>
              <a:latin typeface="游ゴシック" panose="020B0400000000000000" pitchFamily="50" charset="-128"/>
              <a:ea typeface="游ゴシック" panose="020B0400000000000000" pitchFamily="50" charset="-128"/>
              <a:cs typeface="Kosugi"/>
              <a:sym typeface="Kosugi"/>
            </a:endParaRPr>
          </a:p>
        </p:txBody>
      </p:sp>
      <p:grpSp>
        <p:nvGrpSpPr>
          <p:cNvPr id="51" name="Google Shape;1745;p71">
            <a:extLst>
              <a:ext uri="{FF2B5EF4-FFF2-40B4-BE49-F238E27FC236}">
                <a16:creationId xmlns:a16="http://schemas.microsoft.com/office/drawing/2014/main" id="{19A51BA2-81BC-1126-69A4-47DD637C3FA6}"/>
              </a:ext>
            </a:extLst>
          </p:cNvPr>
          <p:cNvGrpSpPr/>
          <p:nvPr/>
        </p:nvGrpSpPr>
        <p:grpSpPr>
          <a:xfrm>
            <a:off x="963257" y="3526817"/>
            <a:ext cx="627725" cy="565450"/>
            <a:chOff x="6877275" y="2518700"/>
            <a:chExt cx="627725" cy="565450"/>
          </a:xfrm>
        </p:grpSpPr>
        <p:sp>
          <p:nvSpPr>
            <p:cNvPr id="52" name="Google Shape;1746;p71">
              <a:extLst>
                <a:ext uri="{FF2B5EF4-FFF2-40B4-BE49-F238E27FC236}">
                  <a16:creationId xmlns:a16="http://schemas.microsoft.com/office/drawing/2014/main" id="{AC7D5147-8D8F-A103-4411-1DCC7BAD3F04}"/>
                </a:ext>
              </a:extLst>
            </p:cNvPr>
            <p:cNvSpPr/>
            <p:nvPr/>
          </p:nvSpPr>
          <p:spPr>
            <a:xfrm>
              <a:off x="6877275" y="2518700"/>
              <a:ext cx="552600" cy="552600"/>
            </a:xfrm>
            <a:prstGeom prst="ellipse">
              <a:avLst/>
            </a:prstGeom>
            <a:solidFill>
              <a:srgbClr val="FFE478"/>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53" name="Google Shape;1747;p71">
              <a:extLst>
                <a:ext uri="{FF2B5EF4-FFF2-40B4-BE49-F238E27FC236}">
                  <a16:creationId xmlns:a16="http://schemas.microsoft.com/office/drawing/2014/main" id="{50E52E50-FAA5-3D0B-9EE1-A1C9536D6D8C}"/>
                </a:ext>
              </a:extLst>
            </p:cNvPr>
            <p:cNvSpPr txBox="1"/>
            <p:nvPr/>
          </p:nvSpPr>
          <p:spPr>
            <a:xfrm>
              <a:off x="6952400"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妻</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grpSp>
        <p:nvGrpSpPr>
          <p:cNvPr id="54" name="Google Shape;1748;p71">
            <a:extLst>
              <a:ext uri="{FF2B5EF4-FFF2-40B4-BE49-F238E27FC236}">
                <a16:creationId xmlns:a16="http://schemas.microsoft.com/office/drawing/2014/main" id="{9429A186-EF43-45D3-EEA1-CCEFE79FE2F1}"/>
              </a:ext>
            </a:extLst>
          </p:cNvPr>
          <p:cNvGrpSpPr/>
          <p:nvPr/>
        </p:nvGrpSpPr>
        <p:grpSpPr>
          <a:xfrm>
            <a:off x="963257" y="4518917"/>
            <a:ext cx="627725" cy="565450"/>
            <a:chOff x="6216950" y="2518700"/>
            <a:chExt cx="627725" cy="565450"/>
          </a:xfrm>
        </p:grpSpPr>
        <p:sp>
          <p:nvSpPr>
            <p:cNvPr id="55" name="Google Shape;1749;p71">
              <a:extLst>
                <a:ext uri="{FF2B5EF4-FFF2-40B4-BE49-F238E27FC236}">
                  <a16:creationId xmlns:a16="http://schemas.microsoft.com/office/drawing/2014/main" id="{F2FA8B12-25DC-3316-037C-E986768749F7}"/>
                </a:ext>
              </a:extLst>
            </p:cNvPr>
            <p:cNvSpPr/>
            <p:nvPr/>
          </p:nvSpPr>
          <p:spPr>
            <a:xfrm>
              <a:off x="6216950" y="2518700"/>
              <a:ext cx="552600" cy="552600"/>
            </a:xfrm>
            <a:prstGeom prst="ellipse">
              <a:avLst/>
            </a:prstGeom>
            <a:solidFill>
              <a:srgbClr val="FFADB4"/>
            </a:solidFill>
            <a:ln>
              <a:noFill/>
            </a:ln>
          </p:spPr>
          <p:txBody>
            <a:bodyPr spcFirstLastPara="1" wrap="square" lIns="92225" tIns="92225" rIns="92225" bIns="92225" anchor="ctr" anchorCtr="0">
              <a:noAutofit/>
            </a:bodyPr>
            <a:lstStyle/>
            <a:p>
              <a:pPr marL="0" lvl="0" indent="0" algn="l" rtl="0">
                <a:spcBef>
                  <a:spcPts val="0"/>
                </a:spcBef>
                <a:spcAft>
                  <a:spcPts val="0"/>
                </a:spcAft>
                <a:buNone/>
              </a:pPr>
              <a:endParaRPr>
                <a:latin typeface="游ゴシック" panose="020B0400000000000000" pitchFamily="50" charset="-128"/>
                <a:ea typeface="游ゴシック" panose="020B0400000000000000" pitchFamily="50" charset="-128"/>
              </a:endParaRPr>
            </a:p>
          </p:txBody>
        </p:sp>
        <p:sp>
          <p:nvSpPr>
            <p:cNvPr id="56" name="Google Shape;1750;p71">
              <a:extLst>
                <a:ext uri="{FF2B5EF4-FFF2-40B4-BE49-F238E27FC236}">
                  <a16:creationId xmlns:a16="http://schemas.microsoft.com/office/drawing/2014/main" id="{2DE13FE0-A9D3-D65D-BD99-DEC563EFA8BF}"/>
                </a:ext>
              </a:extLst>
            </p:cNvPr>
            <p:cNvSpPr txBox="1"/>
            <p:nvPr/>
          </p:nvSpPr>
          <p:spPr>
            <a:xfrm>
              <a:off x="6292075" y="2571750"/>
              <a:ext cx="552600" cy="512400"/>
            </a:xfrm>
            <a:prstGeom prst="rect">
              <a:avLst/>
            </a:prstGeom>
            <a:noFill/>
            <a:ln>
              <a:noFill/>
            </a:ln>
          </p:spPr>
          <p:txBody>
            <a:bodyPr spcFirstLastPara="1" wrap="square" lIns="92225" tIns="92225" rIns="92225" bIns="92225" anchor="t" anchorCtr="0">
              <a:noAutofit/>
            </a:bodyPr>
            <a:lstStyle/>
            <a:p>
              <a:pPr marL="0" lvl="0" indent="0" algn="l" rtl="0">
                <a:spcBef>
                  <a:spcPts val="0"/>
                </a:spcBef>
                <a:spcAft>
                  <a:spcPts val="0"/>
                </a:spcAft>
                <a:buNone/>
              </a:pPr>
              <a:r>
                <a:rPr lang="ja" sz="1800" b="1">
                  <a:solidFill>
                    <a:schemeClr val="accent1"/>
                  </a:solidFill>
                  <a:latin typeface="游ゴシック" panose="020B0400000000000000" pitchFamily="50" charset="-128"/>
                  <a:ea typeface="游ゴシック" panose="020B0400000000000000" pitchFamily="50" charset="-128"/>
                  <a:cs typeface="Kosugi"/>
                  <a:sym typeface="Kosugi"/>
                </a:rPr>
                <a:t>夫</a:t>
              </a:r>
              <a:endParaRPr sz="1800" b="1">
                <a:solidFill>
                  <a:schemeClr val="accent1"/>
                </a:solidFill>
                <a:latin typeface="游ゴシック" panose="020B0400000000000000" pitchFamily="50" charset="-128"/>
                <a:ea typeface="游ゴシック" panose="020B0400000000000000" pitchFamily="50" charset="-128"/>
                <a:cs typeface="Kosugi"/>
                <a:sym typeface="Kosugi"/>
              </a:endParaRPr>
            </a:p>
          </p:txBody>
        </p:sp>
      </p:grpSp>
      <p:cxnSp>
        <p:nvCxnSpPr>
          <p:cNvPr id="57" name="Google Shape;1751;p71">
            <a:extLst>
              <a:ext uri="{FF2B5EF4-FFF2-40B4-BE49-F238E27FC236}">
                <a16:creationId xmlns:a16="http://schemas.microsoft.com/office/drawing/2014/main" id="{693834E9-8F21-E47F-2CEB-AF01A16FB2DD}"/>
              </a:ext>
            </a:extLst>
          </p:cNvPr>
          <p:cNvCxnSpPr/>
          <p:nvPr/>
        </p:nvCxnSpPr>
        <p:spPr>
          <a:xfrm rot="10800000">
            <a:off x="6586848" y="5002617"/>
            <a:ext cx="140100" cy="125400"/>
          </a:xfrm>
          <a:prstGeom prst="straightConnector1">
            <a:avLst/>
          </a:prstGeom>
          <a:noFill/>
          <a:ln w="9525" cap="flat" cmpd="sng">
            <a:solidFill>
              <a:schemeClr val="accent4"/>
            </a:solidFill>
            <a:prstDash val="dash"/>
            <a:round/>
            <a:headEnd type="none" w="med" len="med"/>
            <a:tailEnd type="oval" w="med" len="med"/>
          </a:ln>
        </p:spPr>
      </p:cxnSp>
      <p:sp>
        <p:nvSpPr>
          <p:cNvPr id="58" name="Google Shape;1752;p71">
            <a:extLst>
              <a:ext uri="{FF2B5EF4-FFF2-40B4-BE49-F238E27FC236}">
                <a16:creationId xmlns:a16="http://schemas.microsoft.com/office/drawing/2014/main" id="{08E36933-ED31-4A86-F748-A46F35EC4540}"/>
              </a:ext>
            </a:extLst>
          </p:cNvPr>
          <p:cNvSpPr txBox="1"/>
          <p:nvPr/>
        </p:nvSpPr>
        <p:spPr>
          <a:xfrm>
            <a:off x="6703186" y="5084367"/>
            <a:ext cx="1181700" cy="246900"/>
          </a:xfrm>
          <a:prstGeom prst="rect">
            <a:avLst/>
          </a:prstGeom>
          <a:noFill/>
          <a:ln>
            <a:noFill/>
          </a:ln>
        </p:spPr>
        <p:txBody>
          <a:bodyPr spcFirstLastPara="1" wrap="square" lIns="92225" tIns="46100" rIns="92225" bIns="46100" anchor="t" anchorCtr="0">
            <a:spAutoFit/>
          </a:bodyPr>
          <a:lstStyle/>
          <a:p>
            <a:pPr marL="0" marR="0" lvl="0" indent="0" algn="l" rtl="0">
              <a:lnSpc>
                <a:spcPct val="100000"/>
              </a:lnSpc>
              <a:spcBef>
                <a:spcPts val="0"/>
              </a:spcBef>
              <a:spcAft>
                <a:spcPts val="0"/>
              </a:spcAft>
              <a:buNone/>
            </a:pPr>
            <a:r>
              <a:rPr lang="ja"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育児休業の延長</a:t>
            </a:r>
            <a:endParaRPr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endParaRPr>
          </a:p>
        </p:txBody>
      </p:sp>
      <p:cxnSp>
        <p:nvCxnSpPr>
          <p:cNvPr id="59" name="Google Shape;1753;p71">
            <a:extLst>
              <a:ext uri="{FF2B5EF4-FFF2-40B4-BE49-F238E27FC236}">
                <a16:creationId xmlns:a16="http://schemas.microsoft.com/office/drawing/2014/main" id="{A5E6205F-49C8-9364-922A-621FFAB70D2D}"/>
              </a:ext>
            </a:extLst>
          </p:cNvPr>
          <p:cNvCxnSpPr/>
          <p:nvPr/>
        </p:nvCxnSpPr>
        <p:spPr>
          <a:xfrm rot="10800000" flipH="1">
            <a:off x="7681911" y="5002917"/>
            <a:ext cx="203100" cy="114900"/>
          </a:xfrm>
          <a:prstGeom prst="straightConnector1">
            <a:avLst/>
          </a:prstGeom>
          <a:noFill/>
          <a:ln w="9525" cap="flat" cmpd="sng">
            <a:solidFill>
              <a:schemeClr val="accent4"/>
            </a:solidFill>
            <a:prstDash val="dash"/>
            <a:round/>
            <a:headEnd type="none" w="med" len="med"/>
            <a:tailEnd type="oval" w="med" len="med"/>
          </a:ln>
        </p:spPr>
      </p:cxnSp>
      <p:cxnSp>
        <p:nvCxnSpPr>
          <p:cNvPr id="60" name="Google Shape;1754;p71">
            <a:extLst>
              <a:ext uri="{FF2B5EF4-FFF2-40B4-BE49-F238E27FC236}">
                <a16:creationId xmlns:a16="http://schemas.microsoft.com/office/drawing/2014/main" id="{C0B59AA1-4487-1A5B-ED84-787565B510DB}"/>
              </a:ext>
            </a:extLst>
          </p:cNvPr>
          <p:cNvCxnSpPr/>
          <p:nvPr/>
        </p:nvCxnSpPr>
        <p:spPr>
          <a:xfrm rot="10800000">
            <a:off x="7153586" y="4010529"/>
            <a:ext cx="140100" cy="125400"/>
          </a:xfrm>
          <a:prstGeom prst="straightConnector1">
            <a:avLst/>
          </a:prstGeom>
          <a:noFill/>
          <a:ln w="9525" cap="flat" cmpd="sng">
            <a:solidFill>
              <a:schemeClr val="accent4"/>
            </a:solidFill>
            <a:prstDash val="dash"/>
            <a:round/>
            <a:headEnd type="none" w="med" len="med"/>
            <a:tailEnd type="oval" w="med" len="med"/>
          </a:ln>
        </p:spPr>
      </p:cxnSp>
      <p:sp>
        <p:nvSpPr>
          <p:cNvPr id="61" name="Google Shape;1755;p71">
            <a:extLst>
              <a:ext uri="{FF2B5EF4-FFF2-40B4-BE49-F238E27FC236}">
                <a16:creationId xmlns:a16="http://schemas.microsoft.com/office/drawing/2014/main" id="{4503CCD4-31C1-8FC6-CE73-70B52BA30A2B}"/>
              </a:ext>
            </a:extLst>
          </p:cNvPr>
          <p:cNvSpPr txBox="1"/>
          <p:nvPr/>
        </p:nvSpPr>
        <p:spPr>
          <a:xfrm>
            <a:off x="6803798" y="4092279"/>
            <a:ext cx="3402600" cy="401100"/>
          </a:xfrm>
          <a:prstGeom prst="rect">
            <a:avLst/>
          </a:prstGeom>
          <a:noFill/>
          <a:ln>
            <a:noFill/>
          </a:ln>
        </p:spPr>
        <p:txBody>
          <a:bodyPr spcFirstLastPara="1" wrap="square" lIns="92225" tIns="46100" rIns="92225" bIns="46100" anchor="t" anchorCtr="0">
            <a:spAutoFit/>
          </a:bodyPr>
          <a:lstStyle/>
          <a:p>
            <a:pPr marL="0" marR="0" lvl="0" indent="0" algn="l" rtl="0">
              <a:lnSpc>
                <a:spcPct val="100000"/>
              </a:lnSpc>
              <a:spcBef>
                <a:spcPts val="0"/>
              </a:spcBef>
              <a:spcAft>
                <a:spcPts val="0"/>
              </a:spcAft>
              <a:buNone/>
            </a:pPr>
            <a:r>
              <a:rPr lang="ja"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休業開始日の柔軟化により、</a:t>
            </a:r>
            <a:endParaRPr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endParaRPr>
          </a:p>
          <a:p>
            <a:pPr marL="0" marR="0" lvl="0" indent="0" algn="l" rtl="0">
              <a:lnSpc>
                <a:spcPct val="100000"/>
              </a:lnSpc>
              <a:spcBef>
                <a:spcPts val="0"/>
              </a:spcBef>
              <a:spcAft>
                <a:spcPts val="0"/>
              </a:spcAft>
              <a:buNone/>
            </a:pPr>
            <a:r>
              <a:rPr lang="ja-JP" altLang="en-US"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夫</a:t>
            </a:r>
            <a:r>
              <a:rPr lang="ja"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rPr>
              <a:t>の休業終了予定日の翌日以前から取得可</a:t>
            </a:r>
            <a:endParaRPr sz="1000" dirty="0">
              <a:solidFill>
                <a:schemeClr val="accent4"/>
              </a:solidFill>
              <a:highlight>
                <a:schemeClr val="dk2"/>
              </a:highlight>
              <a:latin typeface="游ゴシック" panose="020B0400000000000000" pitchFamily="50" charset="-128"/>
              <a:ea typeface="游ゴシック" panose="020B0400000000000000" pitchFamily="50" charset="-128"/>
              <a:cs typeface="Kosugi"/>
              <a:sym typeface="Kosugi"/>
            </a:endParaRPr>
          </a:p>
        </p:txBody>
      </p:sp>
      <p:cxnSp>
        <p:nvCxnSpPr>
          <p:cNvPr id="62" name="Google Shape;1756;p71">
            <a:extLst>
              <a:ext uri="{FF2B5EF4-FFF2-40B4-BE49-F238E27FC236}">
                <a16:creationId xmlns:a16="http://schemas.microsoft.com/office/drawing/2014/main" id="{4868DA53-EA33-3B21-89E7-03E84264E39F}"/>
              </a:ext>
            </a:extLst>
          </p:cNvPr>
          <p:cNvCxnSpPr/>
          <p:nvPr/>
        </p:nvCxnSpPr>
        <p:spPr>
          <a:xfrm rot="10800000" flipH="1">
            <a:off x="8248648" y="4010829"/>
            <a:ext cx="203100" cy="114900"/>
          </a:xfrm>
          <a:prstGeom prst="straightConnector1">
            <a:avLst/>
          </a:prstGeom>
          <a:noFill/>
          <a:ln w="9525" cap="flat" cmpd="sng">
            <a:solidFill>
              <a:schemeClr val="accent4"/>
            </a:solidFill>
            <a:prstDash val="dash"/>
            <a:round/>
            <a:headEnd type="none" w="med" len="med"/>
            <a:tailEnd type="oval" w="med" len="med"/>
          </a:ln>
        </p:spPr>
      </p:cxnSp>
      <p:cxnSp>
        <p:nvCxnSpPr>
          <p:cNvPr id="68" name="Google Shape;100;p1">
            <a:extLst>
              <a:ext uri="{FF2B5EF4-FFF2-40B4-BE49-F238E27FC236}">
                <a16:creationId xmlns:a16="http://schemas.microsoft.com/office/drawing/2014/main" id="{8C1F25FD-2688-2AFE-5D08-76E4C276BEA2}"/>
              </a:ext>
            </a:extLst>
          </p:cNvPr>
          <p:cNvCxnSpPr>
            <a:cxnSpLocks/>
          </p:cNvCxnSpPr>
          <p:nvPr/>
        </p:nvCxnSpPr>
        <p:spPr>
          <a:xfrm>
            <a:off x="1590982" y="6143255"/>
            <a:ext cx="8385122" cy="0"/>
          </a:xfrm>
          <a:prstGeom prst="straightConnector1">
            <a:avLst/>
          </a:prstGeom>
          <a:noFill/>
          <a:ln w="9525" cap="flat" cmpd="sng">
            <a:solidFill>
              <a:srgbClr val="3F5C8D"/>
            </a:solidFill>
            <a:prstDash val="dash"/>
            <a:round/>
            <a:headEnd type="none" w="sm" len="sm"/>
            <a:tailEnd type="none" w="sm" len="sm"/>
          </a:ln>
        </p:spPr>
      </p:cxnSp>
      <p:cxnSp>
        <p:nvCxnSpPr>
          <p:cNvPr id="69" name="Google Shape;101;p1">
            <a:extLst>
              <a:ext uri="{FF2B5EF4-FFF2-40B4-BE49-F238E27FC236}">
                <a16:creationId xmlns:a16="http://schemas.microsoft.com/office/drawing/2014/main" id="{41F5FE28-151F-79E5-74F2-5211B9F60AEA}"/>
              </a:ext>
            </a:extLst>
          </p:cNvPr>
          <p:cNvCxnSpPr>
            <a:cxnSpLocks/>
          </p:cNvCxnSpPr>
          <p:nvPr/>
        </p:nvCxnSpPr>
        <p:spPr>
          <a:xfrm>
            <a:off x="1590982" y="6458300"/>
            <a:ext cx="8361092" cy="0"/>
          </a:xfrm>
          <a:prstGeom prst="straightConnector1">
            <a:avLst/>
          </a:prstGeom>
          <a:noFill/>
          <a:ln w="9525" cap="flat" cmpd="sng">
            <a:solidFill>
              <a:srgbClr val="3F5C8D"/>
            </a:solidFill>
            <a:prstDash val="dash"/>
            <a:round/>
            <a:headEnd type="none" w="sm" len="sm"/>
            <a:tailEnd type="none" w="sm" len="sm"/>
          </a:ln>
        </p:spPr>
      </p:cxnSp>
      <p:cxnSp>
        <p:nvCxnSpPr>
          <p:cNvPr id="70" name="Google Shape;101;p1">
            <a:extLst>
              <a:ext uri="{FF2B5EF4-FFF2-40B4-BE49-F238E27FC236}">
                <a16:creationId xmlns:a16="http://schemas.microsoft.com/office/drawing/2014/main" id="{09F01A4B-BBCF-114C-E916-7BB9A6C9414B}"/>
              </a:ext>
            </a:extLst>
          </p:cNvPr>
          <p:cNvCxnSpPr>
            <a:cxnSpLocks/>
          </p:cNvCxnSpPr>
          <p:nvPr/>
        </p:nvCxnSpPr>
        <p:spPr>
          <a:xfrm>
            <a:off x="1590982" y="6785996"/>
            <a:ext cx="8366409" cy="0"/>
          </a:xfrm>
          <a:prstGeom prst="straightConnector1">
            <a:avLst/>
          </a:prstGeom>
          <a:noFill/>
          <a:ln w="9525" cap="flat" cmpd="sng">
            <a:solidFill>
              <a:srgbClr val="3F5C8D"/>
            </a:solidFill>
            <a:prstDash val="dash"/>
            <a:round/>
            <a:headEnd type="none" w="sm" len="sm"/>
            <a:tailEnd type="none" w="sm" len="sm"/>
          </a:ln>
        </p:spPr>
      </p:cxnSp>
      <p:cxnSp>
        <p:nvCxnSpPr>
          <p:cNvPr id="71" name="Google Shape;101;p1">
            <a:extLst>
              <a:ext uri="{FF2B5EF4-FFF2-40B4-BE49-F238E27FC236}">
                <a16:creationId xmlns:a16="http://schemas.microsoft.com/office/drawing/2014/main" id="{E6D5799D-205E-5693-28C7-E0118C576476}"/>
              </a:ext>
            </a:extLst>
          </p:cNvPr>
          <p:cNvCxnSpPr>
            <a:cxnSpLocks/>
          </p:cNvCxnSpPr>
          <p:nvPr/>
        </p:nvCxnSpPr>
        <p:spPr>
          <a:xfrm>
            <a:off x="1590982" y="7104973"/>
            <a:ext cx="8366409" cy="0"/>
          </a:xfrm>
          <a:prstGeom prst="straightConnector1">
            <a:avLst/>
          </a:prstGeom>
          <a:noFill/>
          <a:ln w="9525" cap="flat" cmpd="sng">
            <a:solidFill>
              <a:srgbClr val="3F5C8D"/>
            </a:solidFill>
            <a:prstDash val="dash"/>
            <a:round/>
            <a:headEnd type="none" w="sm" len="sm"/>
            <a:tailEnd type="none" w="sm" len="sm"/>
          </a:ln>
        </p:spPr>
      </p:cxnSp>
      <p:cxnSp>
        <p:nvCxnSpPr>
          <p:cNvPr id="74" name="Google Shape;100;p1">
            <a:extLst>
              <a:ext uri="{FF2B5EF4-FFF2-40B4-BE49-F238E27FC236}">
                <a16:creationId xmlns:a16="http://schemas.microsoft.com/office/drawing/2014/main" id="{E32466F5-3B0C-AEA5-D92D-55AA066BEA0A}"/>
              </a:ext>
            </a:extLst>
          </p:cNvPr>
          <p:cNvCxnSpPr>
            <a:cxnSpLocks/>
          </p:cNvCxnSpPr>
          <p:nvPr/>
        </p:nvCxnSpPr>
        <p:spPr>
          <a:xfrm>
            <a:off x="1590982" y="5824279"/>
            <a:ext cx="8385122" cy="0"/>
          </a:xfrm>
          <a:prstGeom prst="straightConnector1">
            <a:avLst/>
          </a:prstGeom>
          <a:noFill/>
          <a:ln w="9525" cap="flat" cmpd="sng">
            <a:solidFill>
              <a:srgbClr val="3F5C8D"/>
            </a:solidFill>
            <a:prstDash val="dash"/>
            <a:round/>
            <a:headEnd type="none" w="sm" len="sm"/>
            <a:tailEnd type="none" w="sm" len="sm"/>
          </a:ln>
        </p:spPr>
      </p:cxnSp>
      <p:pic>
        <p:nvPicPr>
          <p:cNvPr id="78" name="Google Shape;79;p9"/>
          <p:cNvPicPr preferRelativeResize="0"/>
          <p:nvPr/>
        </p:nvPicPr>
        <p:blipFill rotWithShape="1">
          <a:blip r:embed="rId3">
            <a:alphaModFix/>
          </a:blip>
          <a:srcRect/>
          <a:stretch/>
        </p:blipFill>
        <p:spPr>
          <a:xfrm>
            <a:off x="723902" y="5741832"/>
            <a:ext cx="702648" cy="1448408"/>
          </a:xfrm>
          <a:prstGeom prst="rect">
            <a:avLst/>
          </a:prstGeom>
          <a:noFill/>
          <a:ln>
            <a:noFill/>
          </a:ln>
        </p:spPr>
      </p:pic>
      <p:sp>
        <p:nvSpPr>
          <p:cNvPr id="135" name="テキスト ボックス 134">
            <a:extLst>
              <a:ext uri="{FF2B5EF4-FFF2-40B4-BE49-F238E27FC236}">
                <a16:creationId xmlns:a16="http://schemas.microsoft.com/office/drawing/2014/main" id="{2F3FCB7B-99E1-ED6B-C2E2-EFF09B28B069}"/>
              </a:ext>
            </a:extLst>
          </p:cNvPr>
          <p:cNvSpPr txBox="1"/>
          <p:nvPr/>
        </p:nvSpPr>
        <p:spPr>
          <a:xfrm>
            <a:off x="1515857" y="5765120"/>
            <a:ext cx="9216604" cy="1345176"/>
          </a:xfrm>
          <a:prstGeom prst="rect">
            <a:avLst/>
          </a:prstGeom>
          <a:noFill/>
        </p:spPr>
        <p:txBody>
          <a:bodyPr wrap="square">
            <a:spAutoFit/>
          </a:bodyPr>
          <a:lstStyle/>
          <a:p>
            <a:pPr rtl="0">
              <a:lnSpc>
                <a:spcPts val="2500"/>
              </a:lnSpc>
              <a:spcBef>
                <a:spcPts val="0"/>
              </a:spcBef>
              <a:spcAft>
                <a:spcPts val="0"/>
              </a:spcAft>
            </a:pPr>
            <a:r>
              <a:rPr lang="en-US" altLang="ja-JP" b="1"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1" i="0" u="none" strike="noStrike" dirty="0">
                <a:solidFill>
                  <a:srgbClr val="000000"/>
                </a:solidFill>
                <a:effectLst/>
                <a:latin typeface="游ゴシック" panose="020B0400000000000000" pitchFamily="50" charset="-128"/>
                <a:ea typeface="游ゴシック" panose="020B0400000000000000" pitchFamily="50" charset="-128"/>
              </a:rPr>
              <a:t>歳以降の育児休業延長</a:t>
            </a:r>
            <a:r>
              <a:rPr lang="ja-JP" altLang="en-US" i="0" u="none" strike="noStrike" dirty="0">
                <a:solidFill>
                  <a:srgbClr val="000000"/>
                </a:solidFill>
                <a:effectLst/>
                <a:latin typeface="游ゴシック" panose="020B0400000000000000" pitchFamily="50" charset="-128"/>
                <a:ea typeface="游ゴシック" panose="020B0400000000000000" pitchFamily="50" charset="-128"/>
              </a:rPr>
              <a:t>については、</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休業開始日の柔軟化により、配偶者が育児休業を延長している場合は</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rtl="0">
              <a:lnSpc>
                <a:spcPts val="2500"/>
              </a:lnSpc>
              <a:spcBef>
                <a:spcPts val="0"/>
              </a:spcBef>
              <a:spcAft>
                <a:spcPts val="0"/>
              </a:spcAft>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休業開始日を配偶者の休業終了予定日の翌日以前の日とすることができ、</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歳（または</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か月）から</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rtl="0">
              <a:lnSpc>
                <a:spcPts val="2500"/>
              </a:lnSpc>
              <a:spcBef>
                <a:spcPts val="0"/>
              </a:spcBef>
              <a:spcAft>
                <a:spcPts val="0"/>
              </a:spcAft>
            </a:pP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1</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6</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か月（または</a:t>
            </a:r>
            <a:r>
              <a:rPr lang="en-US" altLang="ja-JP" b="0" i="0" u="none" strike="noStrike" dirty="0">
                <a:solidFill>
                  <a:srgbClr val="000000"/>
                </a:solidFill>
                <a:effectLst/>
                <a:latin typeface="游ゴシック" panose="020B0400000000000000" pitchFamily="50" charset="-128"/>
                <a:ea typeface="游ゴシック" panose="020B0400000000000000" pitchFamily="50" charset="-128"/>
              </a:rPr>
              <a:t>2</a:t>
            </a: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歳）までのあいだで夫婦が交替して育児休業することができます。</a:t>
            </a:r>
            <a:endParaRPr lang="en-US" altLang="ja-JP" b="0" i="0" u="none" strike="noStrike" dirty="0">
              <a:solidFill>
                <a:srgbClr val="000000"/>
              </a:solidFill>
              <a:effectLst/>
              <a:latin typeface="游ゴシック" panose="020B0400000000000000" pitchFamily="50" charset="-128"/>
              <a:ea typeface="游ゴシック" panose="020B0400000000000000" pitchFamily="50" charset="-128"/>
            </a:endParaRPr>
          </a:p>
          <a:p>
            <a:pPr rtl="0">
              <a:lnSpc>
                <a:spcPts val="2500"/>
              </a:lnSpc>
              <a:spcBef>
                <a:spcPts val="0"/>
              </a:spcBef>
              <a:spcAft>
                <a:spcPts val="0"/>
              </a:spcAft>
            </a:pPr>
            <a:r>
              <a:rPr lang="ja-JP" altLang="en-US" b="0" i="0" u="none" strike="noStrike" dirty="0">
                <a:solidFill>
                  <a:srgbClr val="000000"/>
                </a:solidFill>
                <a:effectLst/>
                <a:latin typeface="游ゴシック" panose="020B0400000000000000" pitchFamily="50" charset="-128"/>
                <a:ea typeface="游ゴシック" panose="020B0400000000000000" pitchFamily="50" charset="-128"/>
              </a:rPr>
              <a:t>夫婦が同時に取得する、一部期間を重複して取得するなども可能です。</a:t>
            </a:r>
            <a:endParaRPr lang="ja-JP" altLang="en-US" b="0" dirty="0">
              <a:effectLst/>
              <a:latin typeface="游ゴシック" panose="020B0400000000000000" pitchFamily="50" charset="-128"/>
              <a:ea typeface="游ゴシック" panose="020B0400000000000000" pitchFamily="50" charset="-128"/>
            </a:endParaRPr>
          </a:p>
        </p:txBody>
      </p:sp>
    </p:spTree>
    <p:extLst>
      <p:ext uri="{BB962C8B-B14F-4D97-AF65-F5344CB8AC3E}">
        <p14:creationId xmlns:p14="http://schemas.microsoft.com/office/powerpoint/2010/main" val="3127539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04">
          <a:extLst>
            <a:ext uri="{FF2B5EF4-FFF2-40B4-BE49-F238E27FC236}">
              <a16:creationId xmlns:a16="http://schemas.microsoft.com/office/drawing/2014/main" id="{3EC99B8D-18DA-EF14-C90A-913DFDAA46FF}"/>
            </a:ext>
          </a:extLst>
        </p:cNvPr>
        <p:cNvGrpSpPr/>
        <p:nvPr/>
      </p:nvGrpSpPr>
      <p:grpSpPr>
        <a:xfrm>
          <a:off x="0" y="0"/>
          <a:ext cx="0" cy="0"/>
          <a:chOff x="0" y="0"/>
          <a:chExt cx="0" cy="0"/>
        </a:xfrm>
      </p:grpSpPr>
      <p:grpSp>
        <p:nvGrpSpPr>
          <p:cNvPr id="21" name="グループ化 20">
            <a:extLst>
              <a:ext uri="{FF2B5EF4-FFF2-40B4-BE49-F238E27FC236}">
                <a16:creationId xmlns:a16="http://schemas.microsoft.com/office/drawing/2014/main" id="{97A075EF-CF2C-DCF5-697F-5BC6D756A215}"/>
              </a:ext>
            </a:extLst>
          </p:cNvPr>
          <p:cNvGrpSpPr/>
          <p:nvPr/>
        </p:nvGrpSpPr>
        <p:grpSpPr>
          <a:xfrm>
            <a:off x="517133" y="3006714"/>
            <a:ext cx="4700571" cy="3221920"/>
            <a:chOff x="488558" y="3387714"/>
            <a:chExt cx="4700571" cy="3221920"/>
          </a:xfrm>
        </p:grpSpPr>
        <p:sp>
          <p:nvSpPr>
            <p:cNvPr id="408" name="Google Shape;408;g28a08eb8ed0_0_984">
              <a:extLst>
                <a:ext uri="{FF2B5EF4-FFF2-40B4-BE49-F238E27FC236}">
                  <a16:creationId xmlns:a16="http://schemas.microsoft.com/office/drawing/2014/main" id="{7C2A663F-D24E-64F1-38CE-9C8AE7AA0578}"/>
                </a:ext>
              </a:extLst>
            </p:cNvPr>
            <p:cNvSpPr/>
            <p:nvPr/>
          </p:nvSpPr>
          <p:spPr>
            <a:xfrm>
              <a:off x="488564" y="3514159"/>
              <a:ext cx="4700565" cy="3450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algn="ctr" rtl="0">
                <a:lnSpc>
                  <a:spcPct val="100000"/>
                </a:lnSpc>
                <a:spcBef>
                  <a:spcPts val="0"/>
                </a:spcBef>
                <a:spcAft>
                  <a:spcPts val="0"/>
                </a:spcAft>
                <a:buClr>
                  <a:srgbClr val="000000"/>
                </a:buClr>
                <a:buSzPts val="1745"/>
                <a:buFont typeface="Arial"/>
                <a:buNone/>
              </a:pPr>
              <a:r>
                <a:rPr lang="ja-JP"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休業中の</a:t>
              </a:r>
              <a:r>
                <a:rPr lang="ja-JP" altLang="en-US"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就業はできるのか</a:t>
              </a:r>
              <a:endParaRPr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409" name="Google Shape;409;g28a08eb8ed0_0_984">
              <a:extLst>
                <a:ext uri="{FF2B5EF4-FFF2-40B4-BE49-F238E27FC236}">
                  <a16:creationId xmlns:a16="http://schemas.microsoft.com/office/drawing/2014/main" id="{3F968AF0-BEF8-71ED-775E-DFDF44100E69}"/>
                </a:ext>
              </a:extLst>
            </p:cNvPr>
            <p:cNvSpPr/>
            <p:nvPr/>
          </p:nvSpPr>
          <p:spPr>
            <a:xfrm>
              <a:off x="488558" y="3859234"/>
              <a:ext cx="4700565" cy="2750400"/>
            </a:xfrm>
            <a:prstGeom prst="round2SameRect">
              <a:avLst>
                <a:gd name="adj1" fmla="val 0"/>
                <a:gd name="adj2" fmla="val 4831"/>
              </a:avLst>
            </a:prstGeom>
            <a:solidFill>
              <a:schemeClr val="dk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rtl="0">
                <a:spcBef>
                  <a:spcPts val="0"/>
                </a:spcBef>
                <a:spcAft>
                  <a:spcPts val="0"/>
                </a:spcAft>
              </a:pPr>
              <a:r>
                <a:rPr lang="ja-JP" altLang="en-US" b="0" i="0" u="none" strike="noStrike" dirty="0">
                  <a:solidFill>
                    <a:schemeClr val="tx1"/>
                  </a:solidFill>
                  <a:effectLst/>
                  <a:latin typeface="游ゴシック" panose="020B0400000000000000" pitchFamily="50" charset="-128"/>
                  <a:ea typeface="游ゴシック" panose="020B0400000000000000" pitchFamily="50" charset="-128"/>
                </a:rPr>
                <a:t>産後パパ育休や育児休業は、就業することが前提になっておらず「子育てのために労働を免除する」ことが目的です。つまり、休業中は就業しないことが原則です。しかし法令等上、会社が産後パパ育休中に就業できる従業員の範囲を定め、労使協定の締結により休業中の就業が認められています。</a:t>
              </a:r>
              <a:endParaRPr lang="en-US" altLang="ja-JP" b="0" i="0" u="none" strike="noStrike" dirty="0">
                <a:solidFill>
                  <a:schemeClr val="tx1"/>
                </a:solidFill>
                <a:effectLst/>
                <a:latin typeface="游ゴシック" panose="020B0400000000000000" pitchFamily="50" charset="-128"/>
                <a:ea typeface="游ゴシック" panose="020B0400000000000000" pitchFamily="50" charset="-128"/>
              </a:endParaRPr>
            </a:p>
            <a:p>
              <a:pPr rtl="0">
                <a:spcBef>
                  <a:spcPts val="0"/>
                </a:spcBef>
                <a:spcAft>
                  <a:spcPts val="0"/>
                </a:spcAft>
              </a:pPr>
              <a:endParaRPr lang="en-US" altLang="ja-JP" sz="900" dirty="0">
                <a:solidFill>
                  <a:schemeClr val="tx1"/>
                </a:solidFill>
                <a:latin typeface="游ゴシック" panose="020B0400000000000000" pitchFamily="50" charset="-128"/>
                <a:ea typeface="游ゴシック" panose="020B0400000000000000" pitchFamily="50" charset="-128"/>
              </a:endParaRPr>
            </a:p>
            <a:p>
              <a:pPr rtl="0">
                <a:spcBef>
                  <a:spcPts val="0"/>
                </a:spcBef>
                <a:spcAft>
                  <a:spcPts val="0"/>
                </a:spcAft>
              </a:pPr>
              <a:r>
                <a:rPr lang="ja-JP" altLang="en-US" dirty="0">
                  <a:solidFill>
                    <a:schemeClr val="tx1"/>
                  </a:solidFill>
                  <a:latin typeface="游ゴシック" panose="020B0400000000000000" pitchFamily="50" charset="-128"/>
                  <a:ea typeface="游ゴシック" panose="020B0400000000000000" pitchFamily="50" charset="-128"/>
                </a:rPr>
                <a:t>□ 会社が産後パパ育休中の就業を認めている</a:t>
              </a:r>
              <a:endParaRPr lang="en-US" altLang="ja-JP" dirty="0">
                <a:solidFill>
                  <a:schemeClr val="tx1"/>
                </a:solidFill>
                <a:latin typeface="游ゴシック" panose="020B0400000000000000" pitchFamily="50" charset="-128"/>
                <a:ea typeface="游ゴシック" panose="020B0400000000000000" pitchFamily="50" charset="-128"/>
              </a:endParaRPr>
            </a:p>
            <a:p>
              <a:pPr rtl="0">
                <a:spcBef>
                  <a:spcPts val="0"/>
                </a:spcBef>
                <a:spcAft>
                  <a:spcPts val="0"/>
                </a:spcAft>
              </a:pPr>
              <a:r>
                <a:rPr lang="ja-JP" altLang="en-US" dirty="0">
                  <a:solidFill>
                    <a:schemeClr val="tx1"/>
                  </a:solidFill>
                  <a:latin typeface="游ゴシック" panose="020B0400000000000000" pitchFamily="50" charset="-128"/>
                  <a:ea typeface="游ゴシック" panose="020B0400000000000000" pitchFamily="50" charset="-128"/>
                </a:rPr>
                <a:t>→休業中の就業を検討している場合は「</a:t>
              </a:r>
              <a:r>
                <a:rPr lang="ja-JP" altLang="en-US" b="0" i="0" dirty="0">
                  <a:solidFill>
                    <a:schemeClr val="tx1"/>
                  </a:solidFill>
                  <a:effectLst/>
                  <a:latin typeface="游ゴシック" panose="020B0400000000000000" pitchFamily="50" charset="-128"/>
                  <a:ea typeface="游ゴシック" panose="020B0400000000000000" pitchFamily="50" charset="-128"/>
                </a:rPr>
                <a:t>育児休業等</a:t>
              </a:r>
              <a:endParaRPr lang="en-US" altLang="ja-JP" b="0" i="0" dirty="0">
                <a:solidFill>
                  <a:schemeClr val="tx1"/>
                </a:solidFill>
                <a:effectLst/>
                <a:latin typeface="游ゴシック" panose="020B0400000000000000" pitchFamily="50" charset="-128"/>
                <a:ea typeface="游ゴシック" panose="020B0400000000000000" pitchFamily="50" charset="-128"/>
              </a:endParaRPr>
            </a:p>
            <a:p>
              <a:pPr rtl="0">
                <a:spcBef>
                  <a:spcPts val="0"/>
                </a:spcBef>
                <a:spcAft>
                  <a:spcPts val="0"/>
                </a:spcAft>
              </a:pPr>
              <a:r>
                <a:rPr lang="ja-JP" altLang="en-US" dirty="0">
                  <a:solidFill>
                    <a:schemeClr val="tx1"/>
                  </a:solidFill>
                  <a:latin typeface="游ゴシック" panose="020B0400000000000000" pitchFamily="50" charset="-128"/>
                  <a:ea typeface="游ゴシック" panose="020B0400000000000000" pitchFamily="50" charset="-128"/>
                </a:rPr>
                <a:t>　</a:t>
              </a:r>
              <a:r>
                <a:rPr lang="ja-JP" altLang="en-US" b="0" i="0" dirty="0">
                  <a:solidFill>
                    <a:schemeClr val="tx1"/>
                  </a:solidFill>
                  <a:effectLst/>
                  <a:latin typeface="游ゴシック" panose="020B0400000000000000" pitchFamily="50" charset="-128"/>
                  <a:ea typeface="游ゴシック" panose="020B0400000000000000" pitchFamily="50" charset="-128"/>
                </a:rPr>
                <a:t>取得の意向確認書</a:t>
              </a:r>
              <a:r>
                <a:rPr lang="ja-JP" altLang="en-US" dirty="0">
                  <a:solidFill>
                    <a:schemeClr val="tx1"/>
                  </a:solidFill>
                  <a:latin typeface="游ゴシック" panose="020B0400000000000000" pitchFamily="50" charset="-128"/>
                  <a:ea typeface="游ゴシック" panose="020B0400000000000000" pitchFamily="50" charset="-128"/>
                </a:rPr>
                <a:t>」にチェックを入れてください。</a:t>
              </a:r>
              <a:endParaRPr lang="en-US" altLang="ja-JP" dirty="0">
                <a:solidFill>
                  <a:schemeClr val="tx1"/>
                </a:solidFill>
                <a:latin typeface="游ゴシック" panose="020B0400000000000000" pitchFamily="50" charset="-128"/>
                <a:ea typeface="游ゴシック" panose="020B0400000000000000" pitchFamily="50" charset="-128"/>
              </a:endParaRPr>
            </a:p>
            <a:p>
              <a:pPr rtl="0">
                <a:spcBef>
                  <a:spcPts val="0"/>
                </a:spcBef>
                <a:spcAft>
                  <a:spcPts val="0"/>
                </a:spcAft>
              </a:pPr>
              <a:endParaRPr lang="en-US" altLang="ja-JP" sz="700" dirty="0">
                <a:solidFill>
                  <a:schemeClr val="tx1"/>
                </a:solidFill>
                <a:latin typeface="游ゴシック" panose="020B0400000000000000" pitchFamily="50" charset="-128"/>
                <a:ea typeface="游ゴシック" panose="020B0400000000000000" pitchFamily="50" charset="-128"/>
              </a:endParaRPr>
            </a:p>
            <a:p>
              <a:r>
                <a:rPr lang="ja-JP" altLang="en-US" dirty="0">
                  <a:solidFill>
                    <a:schemeClr val="tx1"/>
                  </a:solidFill>
                  <a:latin typeface="游ゴシック" panose="020B0400000000000000" pitchFamily="50" charset="-128"/>
                  <a:ea typeface="游ゴシック" panose="020B0400000000000000" pitchFamily="50" charset="-128"/>
                </a:rPr>
                <a:t>□ 会社が産後パパ育休中の就業を認めていない</a:t>
              </a:r>
              <a:endParaRPr lang="en-US" altLang="ja-JP" dirty="0">
                <a:solidFill>
                  <a:schemeClr val="tx1"/>
                </a:solidFill>
                <a:latin typeface="游ゴシック" panose="020B0400000000000000" pitchFamily="50" charset="-128"/>
                <a:ea typeface="游ゴシック" panose="020B0400000000000000" pitchFamily="50" charset="-128"/>
              </a:endParaRPr>
            </a:p>
          </p:txBody>
        </p:sp>
        <p:sp>
          <p:nvSpPr>
            <p:cNvPr id="8" name="吹き出し: 円形 7">
              <a:extLst>
                <a:ext uri="{FF2B5EF4-FFF2-40B4-BE49-F238E27FC236}">
                  <a16:creationId xmlns:a16="http://schemas.microsoft.com/office/drawing/2014/main" id="{D6C50A9A-671C-48BD-93BA-BD412546F5DD}"/>
                </a:ext>
              </a:extLst>
            </p:cNvPr>
            <p:cNvSpPr/>
            <p:nvPr/>
          </p:nvSpPr>
          <p:spPr>
            <a:xfrm>
              <a:off x="4261793" y="3387714"/>
              <a:ext cx="354842" cy="316901"/>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4" name="グループ化 3">
            <a:extLst>
              <a:ext uri="{FF2B5EF4-FFF2-40B4-BE49-F238E27FC236}">
                <a16:creationId xmlns:a16="http://schemas.microsoft.com/office/drawing/2014/main" id="{3794EF6B-B966-2814-FCEE-E266530AD9BC}"/>
              </a:ext>
            </a:extLst>
          </p:cNvPr>
          <p:cNvGrpSpPr/>
          <p:nvPr/>
        </p:nvGrpSpPr>
        <p:grpSpPr>
          <a:xfrm>
            <a:off x="5458543" y="640626"/>
            <a:ext cx="4692011" cy="2377647"/>
            <a:chOff x="5458543" y="1031150"/>
            <a:chExt cx="4692011" cy="2389484"/>
          </a:xfrm>
        </p:grpSpPr>
        <p:sp>
          <p:nvSpPr>
            <p:cNvPr id="11" name="Google Shape;411;g28a08eb8ed0_0_984">
              <a:extLst>
                <a:ext uri="{FF2B5EF4-FFF2-40B4-BE49-F238E27FC236}">
                  <a16:creationId xmlns:a16="http://schemas.microsoft.com/office/drawing/2014/main" id="{65CABD76-BA94-08D3-1D6C-7A2865C12A4D}"/>
                </a:ext>
              </a:extLst>
            </p:cNvPr>
            <p:cNvSpPr/>
            <p:nvPr/>
          </p:nvSpPr>
          <p:spPr>
            <a:xfrm>
              <a:off x="5458549" y="1096926"/>
              <a:ext cx="4692005" cy="385215"/>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algn="ctr" rtl="0">
                <a:lnSpc>
                  <a:spcPct val="100000"/>
                </a:lnSpc>
                <a:spcBef>
                  <a:spcPts val="0"/>
                </a:spcBef>
                <a:spcAft>
                  <a:spcPts val="0"/>
                </a:spcAft>
                <a:buClr>
                  <a:srgbClr val="000000"/>
                </a:buClr>
                <a:buSzPts val="1745"/>
                <a:buFont typeface="Arial"/>
                <a:buNone/>
              </a:pPr>
              <a:r>
                <a:rPr lang="ja-JP" altLang="en-US"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会社の休業中のフォロー体制は？</a:t>
              </a:r>
              <a:endParaRPr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12" name="Google Shape;412;g28a08eb8ed0_0_984">
              <a:extLst>
                <a:ext uri="{FF2B5EF4-FFF2-40B4-BE49-F238E27FC236}">
                  <a16:creationId xmlns:a16="http://schemas.microsoft.com/office/drawing/2014/main" id="{84162108-0728-6EA0-9CAC-E2E88EE590BA}"/>
                </a:ext>
              </a:extLst>
            </p:cNvPr>
            <p:cNvSpPr/>
            <p:nvPr/>
          </p:nvSpPr>
          <p:spPr>
            <a:xfrm>
              <a:off x="5458543" y="1482140"/>
              <a:ext cx="4692005" cy="1938494"/>
            </a:xfrm>
            <a:prstGeom prst="round2SameRect">
              <a:avLst>
                <a:gd name="adj1" fmla="val 0"/>
                <a:gd name="adj2" fmla="val 4831"/>
              </a:avLst>
            </a:prstGeom>
            <a:solidFill>
              <a:schemeClr val="dk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r>
                <a:rPr lang="ja-JP" altLang="en-US" b="0" i="0" u="none" strike="noStrike" cap="none" dirty="0">
                  <a:solidFill>
                    <a:schemeClr val="tx1"/>
                  </a:solidFill>
                  <a:latin typeface="游ゴシック" panose="020B0400000000000000" pitchFamily="50" charset="-128"/>
                  <a:ea typeface="游ゴシック" panose="020B0400000000000000" pitchFamily="50" charset="-128"/>
                  <a:sym typeface="Arial"/>
                </a:rPr>
                <a:t>会社は安心して産後パパ育休や育児休業を取得してもらえるように、休業中のビジネスチャットの使用方法や</a:t>
              </a:r>
              <a:r>
                <a:rPr lang="ja-JP" altLang="en-US" i="0" dirty="0">
                  <a:solidFill>
                    <a:schemeClr val="tx1"/>
                  </a:solidFill>
                  <a:effectLst/>
                  <a:highlight>
                    <a:srgbClr val="FFFFFF"/>
                  </a:highlight>
                  <a:latin typeface="游ゴシック" panose="020B0400000000000000" pitchFamily="50" charset="-128"/>
                  <a:ea typeface="游ゴシック" panose="020B0400000000000000" pitchFamily="50" charset="-128"/>
                </a:rPr>
                <a:t>定期的な企業情報の提供など</a:t>
              </a:r>
              <a:r>
                <a:rPr lang="ja-JP" altLang="en-US" b="0" i="0" u="none" strike="noStrike" cap="none" dirty="0">
                  <a:solidFill>
                    <a:schemeClr val="tx1"/>
                  </a:solidFill>
                  <a:latin typeface="游ゴシック" panose="020B0400000000000000" pitchFamily="50" charset="-128"/>
                  <a:ea typeface="游ゴシック" panose="020B0400000000000000" pitchFamily="50" charset="-128"/>
                  <a:sym typeface="Arial"/>
                </a:rPr>
                <a:t>休業中のフォロー体制について検討しています。</a:t>
              </a:r>
              <a:endParaRPr lang="en-US" altLang="ja-JP" b="0" i="0" u="none" strike="noStrike" cap="none" dirty="0">
                <a:solidFill>
                  <a:schemeClr val="tx1"/>
                </a:solidFill>
                <a:latin typeface="游ゴシック" panose="020B0400000000000000" pitchFamily="50" charset="-128"/>
                <a:ea typeface="游ゴシック" panose="020B0400000000000000" pitchFamily="50" charset="-128"/>
                <a:sym typeface="Arial"/>
              </a:endParaRPr>
            </a:p>
            <a:p>
              <a:endParaRPr lang="en-US" altLang="ja-JP" sz="900" b="0" i="0" u="none" strike="noStrike" cap="none" dirty="0">
                <a:solidFill>
                  <a:schemeClr val="tx1"/>
                </a:solidFill>
                <a:latin typeface="游ゴシック" panose="020B0400000000000000" pitchFamily="50" charset="-128"/>
                <a:ea typeface="游ゴシック" panose="020B0400000000000000" pitchFamily="50" charset="-128"/>
                <a:sym typeface="Arial"/>
              </a:endParaRPr>
            </a:p>
            <a:p>
              <a:pPr rtl="0">
                <a:spcBef>
                  <a:spcPts val="0"/>
                </a:spcBef>
                <a:spcAft>
                  <a:spcPts val="0"/>
                </a:spcAft>
              </a:pPr>
              <a:r>
                <a:rPr lang="ja-JP" altLang="en-US" b="0" i="0" dirty="0">
                  <a:solidFill>
                    <a:schemeClr val="tx1"/>
                  </a:solidFill>
                  <a:effectLst/>
                  <a:latin typeface="游ゴシック" panose="020B0400000000000000" pitchFamily="50" charset="-128"/>
                  <a:ea typeface="游ゴシック" panose="020B0400000000000000" pitchFamily="50" charset="-128"/>
                </a:rPr>
                <a:t>育児休業等取得の意向をもとに、</a:t>
              </a:r>
              <a:r>
                <a:rPr lang="ja-JP" altLang="en-US" dirty="0">
                  <a:solidFill>
                    <a:schemeClr val="tx1"/>
                  </a:solidFill>
                  <a:effectLst/>
                  <a:latin typeface="游ゴシック" panose="020B0400000000000000" pitchFamily="50" charset="-128"/>
                  <a:ea typeface="游ゴシック" panose="020B0400000000000000" pitchFamily="50" charset="-128"/>
                </a:rPr>
                <a:t>会社や上司と連携を取り、休業や働き方について面談を行いたいと考えています。</a:t>
              </a:r>
            </a:p>
          </p:txBody>
        </p:sp>
        <p:sp>
          <p:nvSpPr>
            <p:cNvPr id="13" name="吹き出し: 円形 12">
              <a:extLst>
                <a:ext uri="{FF2B5EF4-FFF2-40B4-BE49-F238E27FC236}">
                  <a16:creationId xmlns:a16="http://schemas.microsoft.com/office/drawing/2014/main" id="{B5A76665-94E4-D0E5-444E-8AA35A18AF8F}"/>
                </a:ext>
              </a:extLst>
            </p:cNvPr>
            <p:cNvSpPr/>
            <p:nvPr/>
          </p:nvSpPr>
          <p:spPr>
            <a:xfrm>
              <a:off x="9553158" y="1031150"/>
              <a:ext cx="354842" cy="316901"/>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a:extLst>
              <a:ext uri="{FF2B5EF4-FFF2-40B4-BE49-F238E27FC236}">
                <a16:creationId xmlns:a16="http://schemas.microsoft.com/office/drawing/2014/main" id="{C8CF5019-92E0-7E90-C5B4-45F45A5727A7}"/>
              </a:ext>
            </a:extLst>
          </p:cNvPr>
          <p:cNvGrpSpPr/>
          <p:nvPr/>
        </p:nvGrpSpPr>
        <p:grpSpPr>
          <a:xfrm>
            <a:off x="521683" y="659675"/>
            <a:ext cx="4736884" cy="2358599"/>
            <a:chOff x="521683" y="659675"/>
            <a:chExt cx="4736884" cy="2308115"/>
          </a:xfrm>
        </p:grpSpPr>
        <p:sp>
          <p:nvSpPr>
            <p:cNvPr id="14" name="Google Shape;416;g28a08eb8ed0_0_984">
              <a:extLst>
                <a:ext uri="{FF2B5EF4-FFF2-40B4-BE49-F238E27FC236}">
                  <a16:creationId xmlns:a16="http://schemas.microsoft.com/office/drawing/2014/main" id="{7F522C78-86BC-F0C5-7440-BE4FD66B2BDD}"/>
                </a:ext>
              </a:extLst>
            </p:cNvPr>
            <p:cNvSpPr/>
            <p:nvPr/>
          </p:nvSpPr>
          <p:spPr>
            <a:xfrm>
              <a:off x="521683" y="725451"/>
              <a:ext cx="4736884" cy="3450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algn="ctr" rtl="0">
                <a:lnSpc>
                  <a:spcPct val="100000"/>
                </a:lnSpc>
                <a:spcBef>
                  <a:spcPts val="0"/>
                </a:spcBef>
                <a:spcAft>
                  <a:spcPts val="0"/>
                </a:spcAft>
                <a:buClr>
                  <a:srgbClr val="000000"/>
                </a:buClr>
                <a:buSzPts val="1745"/>
                <a:buFont typeface="Arial"/>
                <a:buNone/>
              </a:pPr>
              <a:r>
                <a:rPr lang="ja-JP" altLang="en-US"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育児に関する保険制度を知りたい</a:t>
              </a:r>
              <a:endParaRPr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15" name="Google Shape;417;g28a08eb8ed0_0_984">
              <a:extLst>
                <a:ext uri="{FF2B5EF4-FFF2-40B4-BE49-F238E27FC236}">
                  <a16:creationId xmlns:a16="http://schemas.microsoft.com/office/drawing/2014/main" id="{AEDFC209-3E6E-3852-CAED-321A5090E6D2}"/>
                </a:ext>
              </a:extLst>
            </p:cNvPr>
            <p:cNvSpPr/>
            <p:nvPr/>
          </p:nvSpPr>
          <p:spPr>
            <a:xfrm>
              <a:off x="521683" y="1080184"/>
              <a:ext cx="4736884" cy="1887606"/>
            </a:xfrm>
            <a:prstGeom prst="round2SameRect">
              <a:avLst>
                <a:gd name="adj1" fmla="val 0"/>
                <a:gd name="adj2" fmla="val 4831"/>
              </a:avLst>
            </a:prstGeom>
            <a:solidFill>
              <a:schemeClr val="dk2"/>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72000" marR="0" lvl="0" indent="0" algn="l" rtl="0">
                <a:lnSpc>
                  <a:spcPct val="100000"/>
                </a:lnSpc>
                <a:spcBef>
                  <a:spcPts val="0"/>
                </a:spcBef>
                <a:spcAft>
                  <a:spcPts val="0"/>
                </a:spcAft>
                <a:buClr>
                  <a:srgbClr val="000000"/>
                </a:buClr>
                <a:buSzPts val="1400"/>
                <a:buFont typeface="Arial"/>
                <a:buNone/>
              </a:pPr>
              <a:r>
                <a:rPr lang="ja-JP" altLang="en-US" b="0" i="0" dirty="0">
                  <a:solidFill>
                    <a:schemeClr val="tx1"/>
                  </a:solidFill>
                  <a:effectLst/>
                  <a:highlight>
                    <a:srgbClr val="FFFFFF"/>
                  </a:highlight>
                  <a:latin typeface="游ゴシック" panose="020B0400000000000000" pitchFamily="50" charset="-128"/>
                  <a:ea typeface="游ゴシック" panose="020B0400000000000000" pitchFamily="50" charset="-128"/>
                </a:rPr>
                <a:t>加入している保険によって、産後パパ育休、育児休業期間中に活用できる制度があります。</a:t>
              </a:r>
              <a:endParaRPr lang="en-US" altLang="ja-JP" b="0" i="0" dirty="0">
                <a:solidFill>
                  <a:schemeClr val="tx1"/>
                </a:solidFill>
                <a:effectLst/>
                <a:highlight>
                  <a:srgbClr val="FFFFFF"/>
                </a:highlight>
                <a:latin typeface="游ゴシック" panose="020B0400000000000000" pitchFamily="50" charset="-128"/>
                <a:ea typeface="游ゴシック" panose="020B0400000000000000" pitchFamily="50" charset="-128"/>
              </a:endParaRPr>
            </a:p>
            <a:p>
              <a:pPr marL="72000" marR="0" lvl="0" indent="0" algn="l" rtl="0">
                <a:lnSpc>
                  <a:spcPct val="100000"/>
                </a:lnSpc>
                <a:spcBef>
                  <a:spcPts val="0"/>
                </a:spcBef>
                <a:spcAft>
                  <a:spcPts val="0"/>
                </a:spcAft>
                <a:buClr>
                  <a:srgbClr val="000000"/>
                </a:buClr>
                <a:buSzPts val="1400"/>
                <a:buFont typeface="Arial"/>
                <a:buNone/>
              </a:pPr>
              <a:r>
                <a:rPr lang="ja-JP" altLang="en-US" b="0" i="0" dirty="0">
                  <a:solidFill>
                    <a:schemeClr val="tx1"/>
                  </a:solidFill>
                  <a:effectLst/>
                  <a:highlight>
                    <a:srgbClr val="FFFFFF"/>
                  </a:highlight>
                  <a:latin typeface="游ゴシック" panose="020B0400000000000000" pitchFamily="50" charset="-128"/>
                  <a:ea typeface="游ゴシック" panose="020B0400000000000000" pitchFamily="50" charset="-128"/>
                </a:rPr>
                <a:t>詳細は「育児休業等にかかわる制度について」にて</a:t>
              </a:r>
              <a:endParaRPr lang="en-US" altLang="ja-JP" b="0" i="0" dirty="0">
                <a:solidFill>
                  <a:schemeClr val="tx1"/>
                </a:solidFill>
                <a:effectLst/>
                <a:highlight>
                  <a:srgbClr val="FFFFFF"/>
                </a:highlight>
                <a:latin typeface="游ゴシック" panose="020B0400000000000000" pitchFamily="50" charset="-128"/>
                <a:ea typeface="游ゴシック" panose="020B0400000000000000" pitchFamily="50" charset="-128"/>
              </a:endParaRPr>
            </a:p>
            <a:p>
              <a:pPr marL="72000" marR="0" lvl="0" indent="0" algn="l" rtl="0">
                <a:lnSpc>
                  <a:spcPct val="100000"/>
                </a:lnSpc>
                <a:spcBef>
                  <a:spcPts val="0"/>
                </a:spcBef>
                <a:spcAft>
                  <a:spcPts val="0"/>
                </a:spcAft>
                <a:buClr>
                  <a:srgbClr val="000000"/>
                </a:buClr>
                <a:buSzPts val="1400"/>
                <a:buFont typeface="Arial"/>
                <a:buNone/>
              </a:pPr>
              <a:r>
                <a:rPr lang="ja-JP" altLang="en-US" b="0" i="0" dirty="0">
                  <a:solidFill>
                    <a:schemeClr val="tx1"/>
                  </a:solidFill>
                  <a:effectLst/>
                  <a:highlight>
                    <a:srgbClr val="FFFFFF"/>
                  </a:highlight>
                  <a:latin typeface="游ゴシック" panose="020B0400000000000000" pitchFamily="50" charset="-128"/>
                  <a:ea typeface="游ゴシック" panose="020B0400000000000000" pitchFamily="50" charset="-128"/>
                </a:rPr>
                <a:t>ご確認ください。</a:t>
              </a:r>
              <a:endParaRPr lang="en-US" altLang="ja-JP" sz="900" b="0" i="0" dirty="0">
                <a:solidFill>
                  <a:schemeClr val="tx1"/>
                </a:solidFill>
                <a:effectLst/>
                <a:highlight>
                  <a:srgbClr val="FFFFFF"/>
                </a:highlight>
                <a:latin typeface="游ゴシック" panose="020B0400000000000000" pitchFamily="50" charset="-128"/>
                <a:ea typeface="游ゴシック" panose="020B0400000000000000" pitchFamily="50" charset="-128"/>
              </a:endParaRPr>
            </a:p>
            <a:p>
              <a:pPr marL="72000" marR="0" lvl="0" indent="0" algn="l" rtl="0">
                <a:lnSpc>
                  <a:spcPct val="100000"/>
                </a:lnSpc>
                <a:spcBef>
                  <a:spcPts val="600"/>
                </a:spcBef>
                <a:spcAft>
                  <a:spcPts val="0"/>
                </a:spcAft>
                <a:buClr>
                  <a:srgbClr val="000000"/>
                </a:buClr>
                <a:buSzPts val="1400"/>
                <a:buFont typeface="Arial"/>
                <a:buNone/>
              </a:pPr>
              <a:r>
                <a:rPr lang="en-US" altLang="ja-JP" b="0" i="0" dirty="0">
                  <a:solidFill>
                    <a:schemeClr val="tx1"/>
                  </a:solidFill>
                  <a:effectLst/>
                  <a:highlight>
                    <a:srgbClr val="FFFFFF"/>
                  </a:highlight>
                  <a:latin typeface="游ゴシック" panose="020B0400000000000000" pitchFamily="50" charset="-128"/>
                  <a:ea typeface="游ゴシック" panose="020B0400000000000000" pitchFamily="50" charset="-128"/>
                </a:rPr>
                <a:t>【</a:t>
              </a:r>
              <a:r>
                <a:rPr lang="ja-JP" altLang="en-US" b="0" i="0" dirty="0">
                  <a:solidFill>
                    <a:schemeClr val="tx1"/>
                  </a:solidFill>
                  <a:effectLst/>
                  <a:highlight>
                    <a:srgbClr val="FFFFFF"/>
                  </a:highlight>
                  <a:latin typeface="游ゴシック" panose="020B0400000000000000" pitchFamily="50" charset="-128"/>
                  <a:ea typeface="游ゴシック" panose="020B0400000000000000" pitchFamily="50" charset="-128"/>
                </a:rPr>
                <a:t>社会保険加入者</a:t>
              </a:r>
              <a:r>
                <a:rPr lang="en-US" altLang="ja-JP" b="0" i="0" dirty="0">
                  <a:solidFill>
                    <a:schemeClr val="tx1"/>
                  </a:solidFill>
                  <a:effectLst/>
                  <a:highlight>
                    <a:srgbClr val="FFFFFF"/>
                  </a:highlight>
                  <a:latin typeface="游ゴシック" panose="020B0400000000000000" pitchFamily="50" charset="-128"/>
                  <a:ea typeface="游ゴシック" panose="020B0400000000000000" pitchFamily="50" charset="-128"/>
                </a:rPr>
                <a:t>】</a:t>
              </a:r>
              <a:r>
                <a:rPr lang="ja-JP" altLang="en-US" b="0" i="0" dirty="0">
                  <a:solidFill>
                    <a:schemeClr val="tx1"/>
                  </a:solidFill>
                  <a:effectLst/>
                  <a:highlight>
                    <a:srgbClr val="FFFFFF"/>
                  </a:highlight>
                  <a:latin typeface="游ゴシック" panose="020B0400000000000000" pitchFamily="50" charset="-128"/>
                  <a:ea typeface="游ゴシック" panose="020B0400000000000000" pitchFamily="50" charset="-128"/>
                </a:rPr>
                <a:t>休業期間中の社会保険料免除</a:t>
              </a:r>
              <a:br>
                <a:rPr lang="ja-JP" altLang="en-US" dirty="0">
                  <a:solidFill>
                    <a:schemeClr val="tx1"/>
                  </a:solidFill>
                  <a:latin typeface="游ゴシック" panose="020B0400000000000000" pitchFamily="50" charset="-128"/>
                  <a:ea typeface="游ゴシック" panose="020B0400000000000000" pitchFamily="50" charset="-128"/>
                </a:rPr>
              </a:br>
              <a:r>
                <a:rPr lang="en-US" altLang="ja-JP" b="0" i="0" dirty="0">
                  <a:solidFill>
                    <a:schemeClr val="tx1"/>
                  </a:solidFill>
                  <a:effectLst/>
                  <a:highlight>
                    <a:srgbClr val="FFFFFF"/>
                  </a:highlight>
                  <a:latin typeface="游ゴシック" panose="020B0400000000000000" pitchFamily="50" charset="-128"/>
                  <a:ea typeface="游ゴシック" panose="020B0400000000000000" pitchFamily="50" charset="-128"/>
                </a:rPr>
                <a:t>【</a:t>
              </a:r>
              <a:r>
                <a:rPr lang="ja-JP" altLang="en-US" b="0" i="0" dirty="0">
                  <a:solidFill>
                    <a:schemeClr val="tx1"/>
                  </a:solidFill>
                  <a:effectLst/>
                  <a:highlight>
                    <a:srgbClr val="FFFFFF"/>
                  </a:highlight>
                  <a:latin typeface="游ゴシック" panose="020B0400000000000000" pitchFamily="50" charset="-128"/>
                  <a:ea typeface="游ゴシック" panose="020B0400000000000000" pitchFamily="50" charset="-128"/>
                </a:rPr>
                <a:t>雇用保険加入者</a:t>
              </a:r>
              <a:r>
                <a:rPr lang="en-US" altLang="ja-JP" b="0" i="0" dirty="0">
                  <a:solidFill>
                    <a:schemeClr val="tx1"/>
                  </a:solidFill>
                  <a:effectLst/>
                  <a:highlight>
                    <a:srgbClr val="FFFFFF"/>
                  </a:highlight>
                  <a:latin typeface="游ゴシック" panose="020B0400000000000000" pitchFamily="50" charset="-128"/>
                  <a:ea typeface="游ゴシック" panose="020B0400000000000000" pitchFamily="50" charset="-128"/>
                </a:rPr>
                <a:t>】</a:t>
              </a:r>
              <a:r>
                <a:rPr lang="ja-JP" altLang="en-US" b="0" i="0" dirty="0">
                  <a:solidFill>
                    <a:schemeClr val="tx1"/>
                  </a:solidFill>
                  <a:effectLst/>
                  <a:highlight>
                    <a:srgbClr val="FFFFFF"/>
                  </a:highlight>
                  <a:latin typeface="游ゴシック" panose="020B0400000000000000" pitchFamily="50" charset="-128"/>
                  <a:ea typeface="游ゴシック" panose="020B0400000000000000" pitchFamily="50" charset="-128"/>
                </a:rPr>
                <a:t>出生時育児休業給付金</a:t>
              </a:r>
              <a:endParaRPr lang="en-US" altLang="ja-JP" b="0" i="0" dirty="0">
                <a:solidFill>
                  <a:schemeClr val="tx1"/>
                </a:solidFill>
                <a:effectLst/>
                <a:highlight>
                  <a:srgbClr val="FFFFFF"/>
                </a:highlight>
                <a:latin typeface="游ゴシック" panose="020B0400000000000000" pitchFamily="50" charset="-128"/>
                <a:ea typeface="游ゴシック" panose="020B0400000000000000" pitchFamily="50" charset="-128"/>
              </a:endParaRPr>
            </a:p>
            <a:p>
              <a:pPr marL="72000" marR="0" lvl="0" indent="0" algn="l" rtl="0">
                <a:lnSpc>
                  <a:spcPct val="100000"/>
                </a:lnSpc>
                <a:spcBef>
                  <a:spcPts val="0"/>
                </a:spcBef>
                <a:spcAft>
                  <a:spcPts val="0"/>
                </a:spcAft>
                <a:buClr>
                  <a:srgbClr val="000000"/>
                </a:buClr>
                <a:buSzPts val="1400"/>
                <a:buFont typeface="Arial"/>
                <a:buNone/>
              </a:pPr>
              <a:r>
                <a:rPr lang="ja-JP" altLang="en-US" dirty="0">
                  <a:solidFill>
                    <a:schemeClr val="tx1"/>
                  </a:solidFill>
                  <a:highlight>
                    <a:srgbClr val="FFFFFF"/>
                  </a:highlight>
                  <a:latin typeface="游ゴシック" panose="020B0400000000000000" pitchFamily="50" charset="-128"/>
                  <a:ea typeface="游ゴシック" panose="020B0400000000000000" pitchFamily="50" charset="-128"/>
                </a:rPr>
                <a:t>　　　　　　　　　</a:t>
              </a:r>
              <a:r>
                <a:rPr lang="ja-JP" altLang="en-US" b="0" i="0" dirty="0">
                  <a:solidFill>
                    <a:schemeClr val="tx1"/>
                  </a:solidFill>
                  <a:effectLst/>
                  <a:highlight>
                    <a:srgbClr val="FFFFFF"/>
                  </a:highlight>
                  <a:latin typeface="游ゴシック" panose="020B0400000000000000" pitchFamily="50" charset="-128"/>
                  <a:ea typeface="游ゴシック" panose="020B0400000000000000" pitchFamily="50" charset="-128"/>
                </a:rPr>
                <a:t>育児休業給付金</a:t>
              </a:r>
              <a:endParaRPr lang="en-US" altLang="ja-JP" b="0" i="0" dirty="0">
                <a:solidFill>
                  <a:schemeClr val="tx1"/>
                </a:solidFill>
                <a:effectLst/>
                <a:highlight>
                  <a:srgbClr val="FFFFFF"/>
                </a:highlight>
                <a:latin typeface="游ゴシック" panose="020B0400000000000000" pitchFamily="50" charset="-128"/>
                <a:ea typeface="游ゴシック" panose="020B0400000000000000" pitchFamily="50" charset="-128"/>
              </a:endParaRPr>
            </a:p>
            <a:p>
              <a:pPr marL="72000" marR="0" lvl="0" indent="0" algn="l" rtl="0">
                <a:lnSpc>
                  <a:spcPct val="100000"/>
                </a:lnSpc>
                <a:spcBef>
                  <a:spcPts val="0"/>
                </a:spcBef>
                <a:spcAft>
                  <a:spcPts val="0"/>
                </a:spcAft>
                <a:buClr>
                  <a:srgbClr val="000000"/>
                </a:buClr>
                <a:buSzPts val="1400"/>
                <a:buFont typeface="Arial"/>
                <a:buNone/>
              </a:pPr>
              <a:r>
                <a:rPr lang="en-US" altLang="ja-JP" dirty="0">
                  <a:solidFill>
                    <a:schemeClr val="tx1"/>
                  </a:solidFill>
                  <a:highlight>
                    <a:srgbClr val="FFFFFF"/>
                  </a:highlight>
                  <a:latin typeface="游ゴシック" panose="020B0400000000000000" pitchFamily="50" charset="-128"/>
                  <a:ea typeface="游ゴシック" panose="020B0400000000000000" pitchFamily="50" charset="-128"/>
                </a:rPr>
                <a:t>	</a:t>
              </a:r>
              <a:r>
                <a:rPr lang="ja-JP" altLang="en-US" dirty="0">
                  <a:solidFill>
                    <a:schemeClr val="tx1"/>
                  </a:solidFill>
                  <a:highlight>
                    <a:srgbClr val="FFFFFF"/>
                  </a:highlight>
                  <a:latin typeface="游ゴシック" panose="020B0400000000000000" pitchFamily="50" charset="-128"/>
                  <a:ea typeface="游ゴシック" panose="020B0400000000000000" pitchFamily="50" charset="-128"/>
                </a:rPr>
                <a:t>　　　　 出生後休業支援給付金</a:t>
              </a:r>
              <a:endParaRPr lang="en-US" altLang="ja-JP" b="0" i="0" dirty="0">
                <a:solidFill>
                  <a:schemeClr val="tx1"/>
                </a:solidFill>
                <a:effectLst/>
                <a:highlight>
                  <a:srgbClr val="FFFFFF"/>
                </a:highlight>
                <a:latin typeface="游ゴシック" panose="020B0400000000000000" pitchFamily="50" charset="-128"/>
                <a:ea typeface="游ゴシック" panose="020B0400000000000000" pitchFamily="50" charset="-128"/>
              </a:endParaRPr>
            </a:p>
          </p:txBody>
        </p:sp>
        <p:sp>
          <p:nvSpPr>
            <p:cNvPr id="16" name="吹き出し: 円形 15">
              <a:extLst>
                <a:ext uri="{FF2B5EF4-FFF2-40B4-BE49-F238E27FC236}">
                  <a16:creationId xmlns:a16="http://schemas.microsoft.com/office/drawing/2014/main" id="{0B10CA63-9870-6FD9-C5A1-789021BA4908}"/>
                </a:ext>
              </a:extLst>
            </p:cNvPr>
            <p:cNvSpPr/>
            <p:nvPr/>
          </p:nvSpPr>
          <p:spPr>
            <a:xfrm>
              <a:off x="4580002" y="659675"/>
              <a:ext cx="354842" cy="316901"/>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 name="平行四辺形 16">
            <a:extLst>
              <a:ext uri="{FF2B5EF4-FFF2-40B4-BE49-F238E27FC236}">
                <a16:creationId xmlns:a16="http://schemas.microsoft.com/office/drawing/2014/main" id="{AE010615-D575-673D-BDE3-E9068BDAF3E7}"/>
              </a:ext>
            </a:extLst>
          </p:cNvPr>
          <p:cNvSpPr/>
          <p:nvPr/>
        </p:nvSpPr>
        <p:spPr>
          <a:xfrm>
            <a:off x="487212" y="392275"/>
            <a:ext cx="3625729" cy="202134"/>
          </a:xfrm>
          <a:prstGeom prst="parallelogram">
            <a:avLst>
              <a:gd name="adj" fmla="val 109706"/>
            </a:avLst>
          </a:prstGeom>
          <a:pattFill prst="wdUpDiag">
            <a:fgClr>
              <a:srgbClr val="FFFF00"/>
            </a:fgClr>
            <a:bgClr>
              <a:schemeClr val="bg2"/>
            </a:bgClr>
          </a:patt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Google Shape;32;p7">
            <a:extLst>
              <a:ext uri="{FF2B5EF4-FFF2-40B4-BE49-F238E27FC236}">
                <a16:creationId xmlns:a16="http://schemas.microsoft.com/office/drawing/2014/main" id="{8D42DF14-ABE7-1371-3B50-5DD398B494DD}"/>
              </a:ext>
            </a:extLst>
          </p:cNvPr>
          <p:cNvSpPr txBox="1"/>
          <p:nvPr/>
        </p:nvSpPr>
        <p:spPr>
          <a:xfrm>
            <a:off x="413640" y="99207"/>
            <a:ext cx="7577527" cy="383307"/>
          </a:xfrm>
          <a:prstGeom prst="rect">
            <a:avLst/>
          </a:prstGeom>
          <a:noFill/>
          <a:ln>
            <a:noFill/>
          </a:ln>
        </p:spPr>
        <p:txBody>
          <a:bodyPr spcFirstLastPara="1" wrap="square" lIns="98675" tIns="98675" rIns="98675" bIns="98675" anchor="t" anchorCtr="0">
            <a:noAutofit/>
          </a:bodyPr>
          <a:lstStyle/>
          <a:p>
            <a:pPr marL="0" marR="0" lvl="0" indent="0" rtl="0">
              <a:lnSpc>
                <a:spcPct val="100000"/>
              </a:lnSpc>
              <a:spcBef>
                <a:spcPts val="0"/>
              </a:spcBef>
              <a:spcAft>
                <a:spcPts val="0"/>
              </a:spcAft>
              <a:buClr>
                <a:srgbClr val="000000"/>
              </a:buClr>
              <a:buSzPts val="4000"/>
              <a:buFont typeface="Arial"/>
              <a:buNone/>
            </a:pPr>
            <a:r>
              <a:rPr lang="ja-JP" altLang="en-US" sz="2800" b="1" i="0" u="none" strike="noStrike" cap="none" dirty="0">
                <a:solidFill>
                  <a:srgbClr val="111111"/>
                </a:solidFill>
                <a:latin typeface="游ゴシック" panose="020B0400000000000000" pitchFamily="50" charset="-128"/>
                <a:ea typeface="游ゴシック" panose="020B0400000000000000" pitchFamily="50" charset="-128"/>
                <a:sym typeface="Arial"/>
              </a:rPr>
              <a:t>よくあるご相談</a:t>
            </a:r>
            <a:endParaRPr sz="2800" b="1" i="0" u="none" strike="noStrike" cap="none" dirty="0">
              <a:solidFill>
                <a:srgbClr val="111111"/>
              </a:solidFill>
              <a:latin typeface="游ゴシック" panose="020B0400000000000000" pitchFamily="50" charset="-128"/>
              <a:ea typeface="游ゴシック" panose="020B0400000000000000" pitchFamily="50" charset="-128"/>
              <a:sym typeface="Arial"/>
            </a:endParaRPr>
          </a:p>
        </p:txBody>
      </p:sp>
      <p:sp>
        <p:nvSpPr>
          <p:cNvPr id="20" name="テキスト ボックス 19">
            <a:extLst>
              <a:ext uri="{FF2B5EF4-FFF2-40B4-BE49-F238E27FC236}">
                <a16:creationId xmlns:a16="http://schemas.microsoft.com/office/drawing/2014/main" id="{40695D88-E6DB-0FD1-50B2-43E95144E588}"/>
              </a:ext>
            </a:extLst>
          </p:cNvPr>
          <p:cNvSpPr txBox="1"/>
          <p:nvPr/>
        </p:nvSpPr>
        <p:spPr>
          <a:xfrm>
            <a:off x="521682" y="6803021"/>
            <a:ext cx="7855063" cy="523220"/>
          </a:xfrm>
          <a:prstGeom prst="rect">
            <a:avLst/>
          </a:prstGeom>
          <a:noFill/>
        </p:spPr>
        <p:txBody>
          <a:bodyPr wrap="square">
            <a:spAutoFit/>
          </a:bodyPr>
          <a:lstStyle/>
          <a:p>
            <a:r>
              <a:rPr lang="ja-JP" altLang="en-US" sz="1400" b="0" i="0" u="none" strike="noStrike" cap="none" dirty="0">
                <a:solidFill>
                  <a:srgbClr val="374151"/>
                </a:solidFill>
                <a:latin typeface="游ゴシック" panose="020B0400000000000000" pitchFamily="50" charset="-128"/>
                <a:ea typeface="游ゴシック" panose="020B0400000000000000" pitchFamily="50" charset="-128"/>
                <a:sym typeface="Arial"/>
              </a:rPr>
              <a:t>そのほか、</a:t>
            </a:r>
            <a:r>
              <a:rPr lang="ja-JP" altLang="ja-JP" sz="1400" b="0" i="0" u="none" strike="noStrike" cap="none" dirty="0">
                <a:solidFill>
                  <a:srgbClr val="374151"/>
                </a:solidFill>
                <a:latin typeface="游ゴシック" panose="020B0400000000000000" pitchFamily="50" charset="-128"/>
                <a:ea typeface="游ゴシック" panose="020B0400000000000000" pitchFamily="50" charset="-128"/>
                <a:sym typeface="Arial"/>
              </a:rPr>
              <a:t>不明なことやお困りのことがあれば、</a:t>
            </a:r>
            <a:r>
              <a:rPr lang="ja-JP" altLang="en-US" b="1" dirty="0">
                <a:solidFill>
                  <a:srgbClr val="374151"/>
                </a:solidFill>
                <a:latin typeface="游ゴシック" panose="020B0400000000000000" pitchFamily="50" charset="-128"/>
                <a:ea typeface="游ゴシック" panose="020B0400000000000000" pitchFamily="50" charset="-128"/>
              </a:rPr>
              <a:t>○○課　</a:t>
            </a:r>
            <a:r>
              <a:rPr lang="ja-JP" altLang="en-US" sz="1400" b="1" i="0" u="none" strike="noStrike" cap="none" dirty="0">
                <a:solidFill>
                  <a:srgbClr val="374151"/>
                </a:solidFill>
                <a:latin typeface="游ゴシック" panose="020B0400000000000000" pitchFamily="50" charset="-128"/>
                <a:ea typeface="游ゴシック" panose="020B0400000000000000" pitchFamily="50" charset="-128"/>
                <a:sym typeface="Arial"/>
              </a:rPr>
              <a:t>担当</a:t>
            </a:r>
            <a:r>
              <a:rPr lang="ja-JP" altLang="en-US" b="1" dirty="0">
                <a:solidFill>
                  <a:srgbClr val="374151"/>
                </a:solidFill>
                <a:latin typeface="游ゴシック" panose="020B0400000000000000" pitchFamily="50" charset="-128"/>
                <a:ea typeface="游ゴシック" panose="020B0400000000000000" pitchFamily="50" charset="-128"/>
              </a:rPr>
              <a:t>○○○○</a:t>
            </a:r>
            <a:r>
              <a:rPr lang="ja-JP" altLang="ja-JP" sz="1400" b="0" i="0" u="none" strike="noStrike" cap="none" dirty="0">
                <a:solidFill>
                  <a:srgbClr val="374151"/>
                </a:solidFill>
                <a:latin typeface="游ゴシック" panose="020B0400000000000000" pitchFamily="50" charset="-128"/>
                <a:ea typeface="游ゴシック" panose="020B0400000000000000" pitchFamily="50" charset="-128"/>
                <a:sym typeface="Arial"/>
              </a:rPr>
              <a:t>までお気軽に</a:t>
            </a:r>
            <a:r>
              <a:rPr lang="ja-JP" altLang="en-US" sz="1400" b="0" i="0" u="none" strike="noStrike" cap="none" dirty="0">
                <a:solidFill>
                  <a:srgbClr val="374151"/>
                </a:solidFill>
                <a:latin typeface="游ゴシック" panose="020B0400000000000000" pitchFamily="50" charset="-128"/>
                <a:ea typeface="游ゴシック" panose="020B0400000000000000" pitchFamily="50" charset="-128"/>
                <a:sym typeface="Arial"/>
              </a:rPr>
              <a:t>ご</a:t>
            </a:r>
            <a:r>
              <a:rPr lang="ja-JP" altLang="ja-JP" sz="1400" b="0" i="0" u="none" strike="noStrike" cap="none" dirty="0">
                <a:solidFill>
                  <a:srgbClr val="374151"/>
                </a:solidFill>
                <a:latin typeface="游ゴシック" panose="020B0400000000000000" pitchFamily="50" charset="-128"/>
                <a:ea typeface="游ゴシック" panose="020B0400000000000000" pitchFamily="50" charset="-128"/>
                <a:sym typeface="Arial"/>
              </a:rPr>
              <a:t>連絡ください。</a:t>
            </a:r>
            <a:endParaRPr lang="ja-JP" altLang="en-US" dirty="0"/>
          </a:p>
        </p:txBody>
      </p:sp>
      <p:grpSp>
        <p:nvGrpSpPr>
          <p:cNvPr id="22" name="グループ化 21">
            <a:extLst>
              <a:ext uri="{FF2B5EF4-FFF2-40B4-BE49-F238E27FC236}">
                <a16:creationId xmlns:a16="http://schemas.microsoft.com/office/drawing/2014/main" id="{5225BAE1-D1DE-1F2F-232F-4877DD20CDD4}"/>
              </a:ext>
            </a:extLst>
          </p:cNvPr>
          <p:cNvGrpSpPr/>
          <p:nvPr/>
        </p:nvGrpSpPr>
        <p:grpSpPr>
          <a:xfrm>
            <a:off x="5458543" y="5502740"/>
            <a:ext cx="4692011" cy="1297394"/>
            <a:chOff x="5458543" y="5312240"/>
            <a:chExt cx="4692011" cy="1297394"/>
          </a:xfrm>
        </p:grpSpPr>
        <p:sp>
          <p:nvSpPr>
            <p:cNvPr id="3" name="Google Shape;405;g28a08eb8ed0_0_984">
              <a:extLst>
                <a:ext uri="{FF2B5EF4-FFF2-40B4-BE49-F238E27FC236}">
                  <a16:creationId xmlns:a16="http://schemas.microsoft.com/office/drawing/2014/main" id="{F2774178-8EDA-E2D6-7A16-877983E4807D}"/>
                </a:ext>
              </a:extLst>
            </p:cNvPr>
            <p:cNvSpPr/>
            <p:nvPr/>
          </p:nvSpPr>
          <p:spPr>
            <a:xfrm>
              <a:off x="5458549" y="5312240"/>
              <a:ext cx="4692005" cy="345000"/>
            </a:xfrm>
            <a:prstGeom prst="round2SameRect">
              <a:avLst>
                <a:gd name="adj1" fmla="val 21602"/>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algn="ctr" rtl="0">
                <a:lnSpc>
                  <a:spcPct val="100000"/>
                </a:lnSpc>
                <a:spcBef>
                  <a:spcPts val="0"/>
                </a:spcBef>
                <a:spcAft>
                  <a:spcPts val="0"/>
                </a:spcAft>
                <a:buClr>
                  <a:srgbClr val="000000"/>
                </a:buClr>
                <a:buSzPts val="1745"/>
                <a:buFont typeface="Arial"/>
                <a:buNone/>
              </a:pPr>
              <a:r>
                <a:rPr lang="ja-JP" altLang="en-US" sz="1745" b="1" dirty="0">
                  <a:solidFill>
                    <a:schemeClr val="tx2">
                      <a:lumMod val="10000"/>
                    </a:schemeClr>
                  </a:solidFill>
                  <a:latin typeface="游ゴシック" panose="020B0400000000000000" pitchFamily="50" charset="-128"/>
                  <a:ea typeface="游ゴシック" panose="020B0400000000000000" pitchFamily="50" charset="-128"/>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2"/>
                    </a:ext>
                  </a:extLst>
                </a:rPr>
                <a:t>出生した</a:t>
              </a:r>
              <a:r>
                <a:rPr lang="ja-JP"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2"/>
                    </a:ext>
                  </a:extLst>
                </a:rPr>
                <a:t>子</a:t>
              </a:r>
              <a:r>
                <a:rPr lang="ja-JP" altLang="en-US"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2"/>
                    </a:ext>
                  </a:extLst>
                </a:rPr>
                <a:t>ども</a:t>
              </a:r>
              <a:r>
                <a:rPr lang="ja-JP" altLang="en-US" sz="1745" b="1" dirty="0">
                  <a:solidFill>
                    <a:schemeClr val="tx2">
                      <a:lumMod val="10000"/>
                    </a:schemeClr>
                  </a:solidFill>
                  <a:latin typeface="游ゴシック" panose="020B0400000000000000" pitchFamily="50" charset="-128"/>
                  <a:ea typeface="游ゴシック" panose="020B0400000000000000" pitchFamily="50" charset="-128"/>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2"/>
                    </a:ext>
                  </a:extLst>
                </a:rPr>
                <a:t>を</a:t>
              </a:r>
              <a:r>
                <a:rPr lang="ja-JP"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扶養</a:t>
              </a:r>
              <a:r>
                <a:rPr lang="ja-JP" altLang="en-US"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に</a:t>
              </a:r>
              <a:r>
                <a:rPr lang="ja-JP"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追加</a:t>
              </a:r>
              <a:r>
                <a:rPr lang="ja-JP" altLang="en-US"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したい</a:t>
              </a:r>
              <a:endParaRPr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5" name="Google Shape;406;g28a08eb8ed0_0_984">
              <a:extLst>
                <a:ext uri="{FF2B5EF4-FFF2-40B4-BE49-F238E27FC236}">
                  <a16:creationId xmlns:a16="http://schemas.microsoft.com/office/drawing/2014/main" id="{66112498-5342-FD6C-007F-6EEA3A22AF0B}"/>
                </a:ext>
              </a:extLst>
            </p:cNvPr>
            <p:cNvSpPr/>
            <p:nvPr/>
          </p:nvSpPr>
          <p:spPr>
            <a:xfrm>
              <a:off x="5458543" y="5657315"/>
              <a:ext cx="4692005" cy="952319"/>
            </a:xfrm>
            <a:prstGeom prst="round2SameRect">
              <a:avLst>
                <a:gd name="adj1" fmla="val 0"/>
                <a:gd name="adj2" fmla="val 9360"/>
              </a:avLst>
            </a:prstGeom>
            <a:solidFill>
              <a:schemeClr val="dk2"/>
            </a:solidFill>
            <a:ln w="12700" cap="flat" cmpd="sng">
              <a:solidFill>
                <a:srgbClr val="FFC0C5"/>
              </a:solidFill>
              <a:prstDash val="solid"/>
              <a:miter lim="800000"/>
              <a:headEnd type="none" w="sm" len="sm"/>
              <a:tailEnd type="none" w="sm" len="sm"/>
            </a:ln>
          </p:spPr>
          <p:txBody>
            <a:bodyPr spcFirstLastPara="1" wrap="square" lIns="98675" tIns="49325" rIns="98675" bIns="49325" anchor="t" anchorCtr="0">
              <a:noAutofit/>
            </a:bodyPr>
            <a:lstStyle/>
            <a:p>
              <a:pPr marL="72000" marR="0" lvl="0" indent="0" algn="l" rtl="0">
                <a:lnSpc>
                  <a:spcPct val="100000"/>
                </a:lnSpc>
                <a:spcBef>
                  <a:spcPts val="0"/>
                </a:spcBef>
                <a:spcAft>
                  <a:spcPts val="0"/>
                </a:spcAft>
                <a:buClr>
                  <a:srgbClr val="000000"/>
                </a:buClr>
                <a:buSzPts val="1400"/>
                <a:buFont typeface="Arial"/>
                <a:buNone/>
              </a:pPr>
              <a:endParaRPr lang="en-US" altLang="ja-JP" sz="900" b="0" i="0" u="none" strike="noStrike" cap="none" dirty="0">
                <a:solidFill>
                  <a:srgbClr val="000000"/>
                </a:solidFill>
                <a:latin typeface="游ゴシック" panose="020B0400000000000000" pitchFamily="50" charset="-128"/>
                <a:ea typeface="游ゴシック" panose="020B0400000000000000" pitchFamily="50" charset="-128"/>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33"/>
                  </a:ext>
                </a:extLst>
              </a:endParaRPr>
            </a:p>
            <a:p>
              <a:pPr marL="72000" marR="0" lvl="0" indent="0" algn="l" rtl="0">
                <a:lnSpc>
                  <a:spcPct val="100000"/>
                </a:lnSpc>
                <a:spcBef>
                  <a:spcPts val="0"/>
                </a:spcBef>
                <a:spcAft>
                  <a:spcPts val="0"/>
                </a:spcAft>
                <a:buClr>
                  <a:srgbClr val="000000"/>
                </a:buClr>
                <a:buSzPts val="1400"/>
                <a:buFont typeface="Arial"/>
                <a:buNone/>
              </a:pPr>
              <a:r>
                <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3"/>
                    </a:ext>
                  </a:extLst>
                </a:rPr>
                <a:t>出生した</a:t>
              </a:r>
              <a:r>
                <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3"/>
                    </a:ext>
                  </a:extLst>
                </a:rPr>
                <a:t>お子様</a:t>
              </a:r>
              <a:r>
                <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rPr>
                <a:t>をご自身の社会保険の扶養に追加し</a:t>
              </a:r>
            </a:p>
            <a:p>
              <a:pPr marL="72000" marR="0" lvl="0" indent="0" algn="l" rtl="0">
                <a:lnSpc>
                  <a:spcPct val="100000"/>
                </a:lnSpc>
                <a:spcBef>
                  <a:spcPts val="0"/>
                </a:spcBef>
                <a:spcAft>
                  <a:spcPts val="0"/>
                </a:spcAft>
                <a:buClr>
                  <a:srgbClr val="000000"/>
                </a:buClr>
                <a:buSzPts val="1400"/>
                <a:buFont typeface="Arial"/>
                <a:buNone/>
              </a:pPr>
              <a:r>
                <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rPr>
                <a:t>たい場合</a:t>
              </a:r>
              <a:r>
                <a:rPr lang="ja-JP" altLang="en-US" dirty="0">
                  <a:latin typeface="游ゴシック" panose="020B0400000000000000" pitchFamily="50" charset="-128"/>
                  <a:ea typeface="游ゴシック" panose="020B0400000000000000" pitchFamily="50" charset="-128"/>
                </a:rPr>
                <a:t>は</a:t>
              </a:r>
              <a:r>
                <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rPr>
                <a:t>、必要書類を案内しますのでご</a:t>
              </a:r>
              <a:r>
                <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34"/>
                    </a:ext>
                  </a:extLst>
                </a:rPr>
                <a:t>連絡ください。</a:t>
              </a:r>
              <a:endParaRPr lang="ja-JP" altLang="en-US" b="0" i="0" u="none" strike="noStrike" cap="none" dirty="0">
                <a:solidFill>
                  <a:srgbClr val="000000"/>
                </a:solidFill>
                <a:latin typeface="游ゴシック" panose="020B0400000000000000" pitchFamily="50" charset="-128"/>
                <a:ea typeface="游ゴシック" panose="020B0400000000000000" pitchFamily="50" charset="-128"/>
                <a:sym typeface="Arial"/>
              </a:endParaRPr>
            </a:p>
          </p:txBody>
        </p:sp>
      </p:grpSp>
      <p:sp>
        <p:nvSpPr>
          <p:cNvPr id="6" name="吹き出し: 円形 5">
            <a:extLst>
              <a:ext uri="{FF2B5EF4-FFF2-40B4-BE49-F238E27FC236}">
                <a16:creationId xmlns:a16="http://schemas.microsoft.com/office/drawing/2014/main" id="{2BB96D65-19CD-3705-8F90-1FF01FE5450C}"/>
              </a:ext>
            </a:extLst>
          </p:cNvPr>
          <p:cNvSpPr/>
          <p:nvPr/>
        </p:nvSpPr>
        <p:spPr>
          <a:xfrm>
            <a:off x="9650889" y="5411436"/>
            <a:ext cx="354842" cy="316901"/>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B6C9F2DC-4AAF-7B16-00B6-0D48F4AEEEC9}"/>
              </a:ext>
            </a:extLst>
          </p:cNvPr>
          <p:cNvGrpSpPr/>
          <p:nvPr/>
        </p:nvGrpSpPr>
        <p:grpSpPr>
          <a:xfrm>
            <a:off x="5458543" y="3099585"/>
            <a:ext cx="4692011" cy="2268704"/>
            <a:chOff x="5458543" y="2851935"/>
            <a:chExt cx="4692011" cy="2268704"/>
          </a:xfrm>
        </p:grpSpPr>
        <p:sp>
          <p:nvSpPr>
            <p:cNvPr id="406" name="Google Shape;406;g28a08eb8ed0_0_984">
              <a:extLst>
                <a:ext uri="{FF2B5EF4-FFF2-40B4-BE49-F238E27FC236}">
                  <a16:creationId xmlns:a16="http://schemas.microsoft.com/office/drawing/2014/main" id="{5FE5F4A6-DEF0-76B7-B546-351DD21C60A5}"/>
                </a:ext>
              </a:extLst>
            </p:cNvPr>
            <p:cNvSpPr/>
            <p:nvPr/>
          </p:nvSpPr>
          <p:spPr>
            <a:xfrm>
              <a:off x="5458543" y="3444515"/>
              <a:ext cx="4692005" cy="1676124"/>
            </a:xfrm>
            <a:prstGeom prst="round2SameRect">
              <a:avLst>
                <a:gd name="adj1" fmla="val 0"/>
                <a:gd name="adj2" fmla="val 9769"/>
              </a:avLst>
            </a:prstGeom>
            <a:solidFill>
              <a:schemeClr val="dk2"/>
            </a:solidFill>
            <a:ln w="12700" cap="flat" cmpd="sng">
              <a:solidFill>
                <a:srgbClr val="FFC0C5"/>
              </a:solidFill>
              <a:prstDash val="solid"/>
              <a:miter lim="800000"/>
              <a:headEnd type="none" w="sm" len="sm"/>
              <a:tailEnd type="none" w="sm" len="sm"/>
            </a:ln>
          </p:spPr>
          <p:txBody>
            <a:bodyPr spcFirstLastPara="1" wrap="square" lIns="98675" tIns="49325" rIns="98675" bIns="49325" anchor="b" anchorCtr="0">
              <a:noAutofit/>
            </a:bodyPr>
            <a:lstStyle/>
            <a:p>
              <a:pPr marL="72000" marR="0" lvl="0" indent="0" algn="l" rtl="0">
                <a:lnSpc>
                  <a:spcPct val="100000"/>
                </a:lnSpc>
                <a:spcBef>
                  <a:spcPts val="0"/>
                </a:spcBef>
                <a:spcAft>
                  <a:spcPts val="0"/>
                </a:spcAft>
                <a:buClr>
                  <a:srgbClr val="000000"/>
                </a:buClr>
                <a:buSzPts val="1400"/>
                <a:buFont typeface="Arial"/>
                <a:buNone/>
              </a:pPr>
              <a:r>
                <a:rPr lang="ja-JP" altLang="en-US" b="0" i="0" u="none" strike="noStrike" dirty="0">
                  <a:solidFill>
                    <a:schemeClr val="tx1"/>
                  </a:solidFill>
                  <a:effectLst/>
                  <a:latin typeface="游ゴシック" panose="020B0400000000000000" pitchFamily="50" charset="-128"/>
                  <a:ea typeface="游ゴシック" panose="020B0400000000000000" pitchFamily="50" charset="-128"/>
                </a:rPr>
                <a:t>妊娠中</a:t>
              </a:r>
              <a:r>
                <a:rPr lang="ja-JP" altLang="en-US" dirty="0">
                  <a:solidFill>
                    <a:schemeClr val="tx1"/>
                  </a:solidFill>
                  <a:latin typeface="游ゴシック" panose="020B0400000000000000" pitchFamily="50" charset="-128"/>
                  <a:ea typeface="游ゴシック" panose="020B0400000000000000" pitchFamily="50" charset="-128"/>
                </a:rPr>
                <a:t>の</a:t>
              </a:r>
              <a:r>
                <a:rPr lang="ja-JP" altLang="en-US" b="0" i="0" u="none" strike="noStrike" dirty="0">
                  <a:solidFill>
                    <a:schemeClr val="tx1"/>
                  </a:solidFill>
                  <a:effectLst/>
                  <a:latin typeface="游ゴシック" panose="020B0400000000000000" pitchFamily="50" charset="-128"/>
                  <a:ea typeface="游ゴシック" panose="020B0400000000000000" pitchFamily="50" charset="-128"/>
                </a:rPr>
                <a:t>突然の入院や帝王切開による出産など</a:t>
              </a:r>
              <a:r>
                <a:rPr lang="ja-JP" altLang="en-US" dirty="0">
                  <a:solidFill>
                    <a:schemeClr val="tx1"/>
                  </a:solidFill>
                  <a:latin typeface="游ゴシック" panose="020B0400000000000000" pitchFamily="50" charset="-128"/>
                  <a:ea typeface="游ゴシック" panose="020B0400000000000000" pitchFamily="50" charset="-128"/>
                </a:rPr>
                <a:t>で</a:t>
              </a:r>
              <a:r>
                <a:rPr lang="ja-JP" altLang="en-US" b="0" i="0" u="none" strike="noStrike" dirty="0">
                  <a:solidFill>
                    <a:schemeClr val="tx1"/>
                  </a:solidFill>
                  <a:effectLst/>
                  <a:latin typeface="游ゴシック" panose="020B0400000000000000" pitchFamily="50" charset="-128"/>
                  <a:ea typeface="游ゴシック" panose="020B0400000000000000" pitchFamily="50" charset="-128"/>
                </a:rPr>
                <a:t>医療費が高額になる場合は、</a:t>
              </a:r>
              <a:r>
                <a:rPr lang="ja-JP" altLang="en-US" b="0" i="0" dirty="0">
                  <a:solidFill>
                    <a:schemeClr val="tx1"/>
                  </a:solidFill>
                  <a:effectLst/>
                  <a:latin typeface="游ゴシック" panose="020B0400000000000000" pitchFamily="50" charset="-128"/>
                  <a:ea typeface="游ゴシック" panose="020B0400000000000000" pitchFamily="50" charset="-128"/>
                </a:rPr>
                <a:t>医療機関等の窓口でマイナ保険証（健康保険証利用登録を行ったマイナンバーカード）を提出、または</a:t>
              </a:r>
              <a:r>
                <a:rPr lang="ja-JP" altLang="en-US" b="0" i="0" u="none" strike="noStrike" dirty="0">
                  <a:solidFill>
                    <a:schemeClr val="tx1"/>
                  </a:solidFill>
                  <a:effectLst/>
                  <a:latin typeface="游ゴシック" panose="020B0400000000000000" pitchFamily="50" charset="-128"/>
                  <a:ea typeface="游ゴシック" panose="020B0400000000000000" pitchFamily="50" charset="-128"/>
                </a:rPr>
                <a:t>出産前に限度額適用認定証を交付申請し、</a:t>
              </a:r>
              <a:r>
                <a:rPr lang="ja-JP" altLang="en-US" b="0" i="0" dirty="0">
                  <a:solidFill>
                    <a:schemeClr val="tx1"/>
                  </a:solidFill>
                  <a:effectLst/>
                  <a:latin typeface="游ゴシック" panose="020B0400000000000000" pitchFamily="50" charset="-128"/>
                  <a:ea typeface="游ゴシック" panose="020B0400000000000000" pitchFamily="50" charset="-128"/>
                </a:rPr>
                <a:t>保険証（資格確認書）とあわせて医療機関等の窓口に提出</a:t>
              </a:r>
              <a:r>
                <a:rPr lang="ja-JP" altLang="en-US" b="0" i="0" u="none" strike="noStrike" dirty="0">
                  <a:solidFill>
                    <a:schemeClr val="tx1"/>
                  </a:solidFill>
                  <a:effectLst/>
                  <a:latin typeface="游ゴシック" panose="020B0400000000000000" pitchFamily="50" charset="-128"/>
                  <a:ea typeface="游ゴシック" panose="020B0400000000000000" pitchFamily="50" charset="-128"/>
                </a:rPr>
                <a:t>すると、支払額を上限額までとすることが可能です。</a:t>
              </a:r>
              <a:r>
                <a:rPr lang="ja-JP" altLang="en-US" dirty="0">
                  <a:solidFill>
                    <a:schemeClr val="tx1"/>
                  </a:solidFill>
                  <a:latin typeface="游ゴシック" panose="020B0400000000000000" pitchFamily="50" charset="-128"/>
                  <a:ea typeface="游ゴシック" panose="020B0400000000000000" pitchFamily="50" charset="-128"/>
                </a:rPr>
                <a:t>交付申請</a:t>
              </a:r>
              <a:r>
                <a:rPr lang="ja-JP" altLang="en-US" b="0" i="0" u="none" strike="noStrike" dirty="0">
                  <a:solidFill>
                    <a:schemeClr val="tx1"/>
                  </a:solidFill>
                  <a:effectLst/>
                  <a:latin typeface="游ゴシック" panose="020B0400000000000000" pitchFamily="50" charset="-128"/>
                  <a:ea typeface="游ゴシック" panose="020B0400000000000000" pitchFamily="50" charset="-128"/>
                </a:rPr>
                <a:t>の場合は事前にご連絡ください。</a:t>
              </a:r>
              <a:endParaRPr lang="ja-JP" altLang="en-US" b="0" i="0" u="none" strike="noStrike" cap="none" dirty="0">
                <a:solidFill>
                  <a:schemeClr val="tx1"/>
                </a:solidFill>
                <a:latin typeface="游ゴシック" panose="020B0400000000000000" pitchFamily="50" charset="-128"/>
                <a:ea typeface="游ゴシック" panose="020B0400000000000000" pitchFamily="50" charset="-128"/>
                <a:sym typeface="Arial"/>
              </a:endParaRPr>
            </a:p>
          </p:txBody>
        </p:sp>
        <p:sp>
          <p:nvSpPr>
            <p:cNvPr id="7" name="Google Shape;405;g28a08eb8ed0_0_984">
              <a:extLst>
                <a:ext uri="{FF2B5EF4-FFF2-40B4-BE49-F238E27FC236}">
                  <a16:creationId xmlns:a16="http://schemas.microsoft.com/office/drawing/2014/main" id="{DB86D76B-4705-7D90-B736-58E201B95130}"/>
                </a:ext>
              </a:extLst>
            </p:cNvPr>
            <p:cNvSpPr/>
            <p:nvPr/>
          </p:nvSpPr>
          <p:spPr>
            <a:xfrm>
              <a:off x="5458549" y="2885583"/>
              <a:ext cx="4692005" cy="563665"/>
            </a:xfrm>
            <a:prstGeom prst="round2SameRect">
              <a:avLst>
                <a:gd name="adj1" fmla="val 12518"/>
                <a:gd name="adj2" fmla="val 0"/>
              </a:avLst>
            </a:prstGeom>
            <a:solidFill>
              <a:srgbClr val="FFC0C5"/>
            </a:solidFill>
            <a:ln w="12700" cap="flat" cmpd="sng">
              <a:solidFill>
                <a:srgbClr val="FFC0C5"/>
              </a:solidFill>
              <a:prstDash val="solid"/>
              <a:miter lim="800000"/>
              <a:headEnd type="none" w="sm" len="sm"/>
              <a:tailEnd type="none" w="sm" len="sm"/>
            </a:ln>
          </p:spPr>
          <p:txBody>
            <a:bodyPr spcFirstLastPara="1" wrap="square" lIns="98675" tIns="49325" rIns="98675" bIns="49325" anchor="ctr" anchorCtr="0">
              <a:noAutofit/>
            </a:bodyPr>
            <a:lstStyle/>
            <a:p>
              <a:pPr marL="0" marR="0" lvl="0" indent="0" algn="ctr" rtl="0">
                <a:lnSpc>
                  <a:spcPct val="100000"/>
                </a:lnSpc>
                <a:spcBef>
                  <a:spcPts val="0"/>
                </a:spcBef>
                <a:spcAft>
                  <a:spcPts val="0"/>
                </a:spcAft>
                <a:buClr>
                  <a:srgbClr val="000000"/>
                </a:buClr>
                <a:buSzPts val="1745"/>
                <a:buFont typeface="Arial"/>
                <a:buNone/>
              </a:pPr>
              <a:r>
                <a:rPr lang="ja-JP" altLang="en-US"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出産費用が高額になりそう</a:t>
              </a:r>
              <a:endParaRPr lang="en-US" altLang="ja-JP" sz="1745"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a:p>
              <a:pPr marL="0" marR="0" lvl="0" indent="0" algn="ctr" rtl="0">
                <a:lnSpc>
                  <a:spcPct val="100000"/>
                </a:lnSpc>
                <a:spcBef>
                  <a:spcPts val="0"/>
                </a:spcBef>
                <a:spcAft>
                  <a:spcPts val="0"/>
                </a:spcAft>
                <a:buClr>
                  <a:srgbClr val="000000"/>
                </a:buClr>
                <a:buSzPts val="1745"/>
                <a:buFont typeface="Arial"/>
                <a:buNone/>
              </a:pPr>
              <a:r>
                <a:rPr lang="ja-JP" altLang="en-US"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rPr>
                <a:t>（妻が社会保険の被扶養者）</a:t>
              </a:r>
              <a:endParaRPr b="1" i="0" u="none" strike="noStrike" cap="none" dirty="0">
                <a:solidFill>
                  <a:schemeClr val="tx2">
                    <a:lumMod val="10000"/>
                  </a:schemeClr>
                </a:solidFill>
                <a:latin typeface="游ゴシック" panose="020B0400000000000000" pitchFamily="50" charset="-128"/>
                <a:ea typeface="游ゴシック" panose="020B0400000000000000" pitchFamily="50" charset="-128"/>
                <a:sym typeface="Arial"/>
              </a:endParaRPr>
            </a:p>
          </p:txBody>
        </p:sp>
        <p:sp>
          <p:nvSpPr>
            <p:cNvPr id="9" name="吹き出し: 円形 8">
              <a:extLst>
                <a:ext uri="{FF2B5EF4-FFF2-40B4-BE49-F238E27FC236}">
                  <a16:creationId xmlns:a16="http://schemas.microsoft.com/office/drawing/2014/main" id="{984DF225-18C7-A91D-2714-456946EFA7DF}"/>
                </a:ext>
              </a:extLst>
            </p:cNvPr>
            <p:cNvSpPr/>
            <p:nvPr/>
          </p:nvSpPr>
          <p:spPr>
            <a:xfrm>
              <a:off x="9546295" y="2851935"/>
              <a:ext cx="354842" cy="316901"/>
            </a:xfrm>
            <a:prstGeom prst="wedgeEllipseCallout">
              <a:avLst>
                <a:gd name="adj1" fmla="val -43605"/>
                <a:gd name="adj2" fmla="val 59174"/>
              </a:avLst>
            </a:prstGeom>
            <a:solidFill>
              <a:schemeClr val="accent5">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pic>
        <p:nvPicPr>
          <p:cNvPr id="10" name="Google Shape;380;g28a08eb8ed0_0_849">
            <a:extLst>
              <a:ext uri="{FF2B5EF4-FFF2-40B4-BE49-F238E27FC236}">
                <a16:creationId xmlns:a16="http://schemas.microsoft.com/office/drawing/2014/main" id="{2A0424D7-6720-A2F8-CEC7-D714BA849BD4}"/>
              </a:ext>
            </a:extLst>
          </p:cNvPr>
          <p:cNvPicPr preferRelativeResize="0"/>
          <p:nvPr/>
        </p:nvPicPr>
        <p:blipFill rotWithShape="1">
          <a:blip r:embed="rId3">
            <a:alphaModFix/>
          </a:blip>
          <a:srcRect/>
          <a:stretch/>
        </p:blipFill>
        <p:spPr>
          <a:xfrm>
            <a:off x="8057425" y="6510233"/>
            <a:ext cx="1850575" cy="1009999"/>
          </a:xfrm>
          <a:prstGeom prst="rect">
            <a:avLst/>
          </a:prstGeom>
          <a:noFill/>
          <a:ln>
            <a:noFill/>
          </a:ln>
          <a:effectLst>
            <a:outerShdw blurRad="57150" dist="19050" dir="5400000" algn="bl" rotWithShape="0">
              <a:srgbClr val="000000">
                <a:alpha val="49411"/>
              </a:srgbClr>
            </a:outerShdw>
          </a:effectLst>
        </p:spPr>
      </p:pic>
    </p:spTree>
    <p:extLst>
      <p:ext uri="{BB962C8B-B14F-4D97-AF65-F5344CB8AC3E}">
        <p14:creationId xmlns:p14="http://schemas.microsoft.com/office/powerpoint/2010/main" val="4088119135"/>
      </p:ext>
    </p:extLst>
  </p:cSld>
  <p:clrMapOvr>
    <a:masterClrMapping/>
  </p:clrMapOvr>
</p:sld>
</file>

<file path=ppt/theme/theme1.xml><?xml version="1.0" encoding="utf-8"?>
<a:theme xmlns:a="http://schemas.openxmlformats.org/drawingml/2006/main" name="HRbase PRO（A4）">
  <a:themeElements>
    <a:clrScheme name="Simple Light">
      <a:dk1>
        <a:srgbClr val="1F2937"/>
      </a:dk1>
      <a:lt1>
        <a:srgbClr val="6B7280"/>
      </a:lt1>
      <a:dk2>
        <a:srgbClr val="FFFFFF"/>
      </a:dk2>
      <a:lt2>
        <a:srgbClr val="F3F4F6"/>
      </a:lt2>
      <a:accent1>
        <a:srgbClr val="10316B"/>
      </a:accent1>
      <a:accent2>
        <a:srgbClr val="EAAC2F"/>
      </a:accent2>
      <a:accent3>
        <a:srgbClr val="FBEAC9"/>
      </a:accent3>
      <a:accent4>
        <a:srgbClr val="D64A5A"/>
      </a:accent4>
      <a:accent5>
        <a:srgbClr val="FBE5E7"/>
      </a:accent5>
      <a:accent6>
        <a:srgbClr val="2F569B"/>
      </a:accent6>
      <a:hlink>
        <a:srgbClr val="2F569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2229</Words>
  <Application>Microsoft Office PowerPoint</Application>
  <PresentationFormat>ユーザー設定</PresentationFormat>
  <Paragraphs>229</Paragraphs>
  <Slides>9</Slides>
  <Notes>9</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9</vt:i4>
      </vt:variant>
    </vt:vector>
  </HeadingPairs>
  <TitlesOfParts>
    <vt:vector size="14" baseType="lpstr">
      <vt:lpstr>游ゴシック</vt:lpstr>
      <vt:lpstr>Wingdings</vt:lpstr>
      <vt:lpstr>M PLUS 1p</vt:lpstr>
      <vt:lpstr>Arial</vt:lpstr>
      <vt:lpstr>HRbase PRO（A4）</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株式会社HRbase</dc:creator>
  <cp:lastModifiedBy>直和 真田</cp:lastModifiedBy>
  <cp:revision>8</cp:revision>
  <dcterms:modified xsi:type="dcterms:W3CDTF">2025-06-19T12:02:36Z</dcterms:modified>
</cp:coreProperties>
</file>